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Play"/>
      <p:regular r:id="rId23"/>
      <p:bold r:id="rId24"/>
    </p:embeddedFont>
    <p:embeddedFont>
      <p:font typeface="Bitter"/>
      <p:regular r:id="rId25"/>
      <p:bold r:id="rId26"/>
      <p:italic r:id="rId27"/>
      <p:boldItalic r:id="rId28"/>
    </p:embeddedFont>
    <p:embeddedFont>
      <p:font typeface="Open Sans"/>
      <p:bold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1" roundtripDataSignature="AMtx7mi85gQpBsxkfmfVQXSiKHc/dWsV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itter-bold.fntdata"/><Relationship Id="rId25" Type="http://schemas.openxmlformats.org/officeDocument/2006/relationships/font" Target="fonts/Bitter-regular.fntdata"/><Relationship Id="rId28" Type="http://schemas.openxmlformats.org/officeDocument/2006/relationships/font" Target="fonts/Bitter-boldItalic.fntdata"/><Relationship Id="rId27" Type="http://schemas.openxmlformats.org/officeDocument/2006/relationships/font" Target="fonts/Bitt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1" name="Google Shape;371;p1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72" name="Google Shape;372;p1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1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</a:t>
            </a:r>
            <a:endParaRPr/>
          </a:p>
        </p:txBody>
      </p:sp>
      <p:sp>
        <p:nvSpPr>
          <p:cNvPr id="374" name="Google Shape;374;p1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5" name="Google Shape;375;p1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8" name="Google Shape;408;p1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09" name="Google Shape;409;p1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1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</a:t>
            </a:r>
            <a:endParaRPr/>
          </a:p>
        </p:txBody>
      </p:sp>
      <p:sp>
        <p:nvSpPr>
          <p:cNvPr id="411" name="Google Shape;411;p1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12" name="Google Shape;412;p1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58" name="Google Shape;458;p1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9" name="Google Shape;459;p1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1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461" name="Google Shape;461;p1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2" name="Google Shape;462;p1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0" name="Google Shape;520;p1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21" name="Google Shape;521;p1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p1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523" name="Google Shape;523;p1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4" name="Google Shape;524;p1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4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15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6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2" name="Google Shape;142;p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3" name="Google Shape;143;p4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145" name="Google Shape;145;p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" name="Google Shape;146;p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2" name="Google Shape;162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3" name="Google Shape;163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65" name="Google Shape;165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6" name="Google Shape;166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3" name="Google Shape;203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4" name="Google Shape;204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206" name="Google Shape;206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7" name="Google Shape;207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0" name="Google Shape;240;p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41" name="Google Shape;241;p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243" name="Google Shape;243;p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4" name="Google Shape;244;p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2" name="Google Shape;282;p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83" name="Google Shape;283;p8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85" name="Google Shape;285;p8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6" name="Google Shape;286;p8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9" name="Google Shape;329;p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30" name="Google Shape;330;p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332" name="Google Shape;332;p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33" name="Google Shape;333;p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hyperlink" Target="https://youtu.be/V6E3JFs9v5s" TargetMode="External"/><Relationship Id="rId6" Type="http://schemas.openxmlformats.org/officeDocument/2006/relationships/hyperlink" Target="https://youtu.be/V6E3JFs9v5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24.png"/><Relationship Id="rId7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2C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2541309" y="0"/>
            <a:ext cx="5746691" cy="1711780"/>
          </a:xfrm>
          <a:custGeom>
            <a:rect b="b" l="l" r="r" t="t"/>
            <a:pathLst>
              <a:path extrusionOk="0" h="1711780" w="5746691">
                <a:moveTo>
                  <a:pt x="0" y="0"/>
                </a:moveTo>
                <a:lnTo>
                  <a:pt x="5746691" y="0"/>
                </a:lnTo>
                <a:lnTo>
                  <a:pt x="5746691" y="1711780"/>
                </a:lnTo>
                <a:lnTo>
                  <a:pt x="0" y="17117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1028700" y="7773701"/>
            <a:ext cx="16098737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Sistemas Organizacionales y Gerenciales 1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203209" y="3111744"/>
            <a:ext cx="17749719" cy="31953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Gestión de recursos de información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063303" y="8713501"/>
            <a:ext cx="698137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Escuela de Ingenieria de Ciencias Y Sistemas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1028700" y="9210675"/>
            <a:ext cx="3525292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Facultad de Ingenieria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028700" y="9585325"/>
            <a:ext cx="6407944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31416"/>
                </a:solidFill>
                <a:latin typeface="Open Sans"/>
                <a:ea typeface="Open Sans"/>
                <a:cs typeface="Open Sans"/>
                <a:sym typeface="Open Sans"/>
              </a:rPr>
              <a:t>Universidad de San Carlos de Guatemala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grpSp>
        <p:nvGrpSpPr>
          <p:cNvPr id="379" name="Google Shape;379;p10"/>
          <p:cNvGrpSpPr/>
          <p:nvPr/>
        </p:nvGrpSpPr>
        <p:grpSpPr>
          <a:xfrm>
            <a:off x="992238" y="2926705"/>
            <a:ext cx="9511754" cy="907405"/>
            <a:chOff x="0" y="-28575"/>
            <a:chExt cx="12682338" cy="1209873"/>
          </a:xfrm>
        </p:grpSpPr>
        <p:sp>
          <p:nvSpPr>
            <p:cNvPr id="380" name="Google Shape;380;p10"/>
            <p:cNvSpPr/>
            <p:nvPr/>
          </p:nvSpPr>
          <p:spPr>
            <a:xfrm>
              <a:off x="0" y="0"/>
              <a:ext cx="12682338" cy="1181298"/>
            </a:xfrm>
            <a:custGeom>
              <a:rect b="b" l="l" r="r" t="t"/>
              <a:pathLst>
                <a:path extrusionOk="0" h="1181298" w="12682338">
                  <a:moveTo>
                    <a:pt x="0" y="0"/>
                  </a:moveTo>
                  <a:lnTo>
                    <a:pt x="12682338" y="0"/>
                  </a:lnTo>
                  <a:lnTo>
                    <a:pt x="1268233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1" name="Google Shape;381;p10"/>
            <p:cNvSpPr txBox="1"/>
            <p:nvPr/>
          </p:nvSpPr>
          <p:spPr>
            <a:xfrm>
              <a:off x="0" y="-28575"/>
              <a:ext cx="12682338" cy="12098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Ejemplos de Gestión Efectiva</a:t>
              </a:r>
              <a:endParaRPr/>
            </a:p>
          </p:txBody>
        </p:sp>
      </p:grpSp>
      <p:grpSp>
        <p:nvGrpSpPr>
          <p:cNvPr id="382" name="Google Shape;382;p10"/>
          <p:cNvGrpSpPr/>
          <p:nvPr/>
        </p:nvGrpSpPr>
        <p:grpSpPr>
          <a:xfrm>
            <a:off x="992238" y="4528543"/>
            <a:ext cx="3544044" cy="457199"/>
            <a:chOff x="0" y="-19050"/>
            <a:chExt cx="4725392" cy="609600"/>
          </a:xfrm>
        </p:grpSpPr>
        <p:sp>
          <p:nvSpPr>
            <p:cNvPr id="383" name="Google Shape;383;p10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4" name="Google Shape;384;p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Toyota</a:t>
              </a:r>
              <a:endParaRPr/>
            </a:p>
          </p:txBody>
        </p:sp>
      </p:grpSp>
      <p:grpSp>
        <p:nvGrpSpPr>
          <p:cNvPr id="385" name="Google Shape;385;p10"/>
          <p:cNvGrpSpPr/>
          <p:nvPr/>
        </p:nvGrpSpPr>
        <p:grpSpPr>
          <a:xfrm>
            <a:off x="992238" y="5204966"/>
            <a:ext cx="3556993" cy="1878806"/>
            <a:chOff x="0" y="-85725"/>
            <a:chExt cx="4742657" cy="2505075"/>
          </a:xfrm>
        </p:grpSpPr>
        <p:sp>
          <p:nvSpPr>
            <p:cNvPr id="386" name="Google Shape;386;p10"/>
            <p:cNvSpPr/>
            <p:nvPr/>
          </p:nvSpPr>
          <p:spPr>
            <a:xfrm>
              <a:off x="0" y="0"/>
              <a:ext cx="4742657" cy="2419350"/>
            </a:xfrm>
            <a:custGeom>
              <a:rect b="b" l="l" r="r" t="t"/>
              <a:pathLst>
                <a:path extrusionOk="0" h="2419350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7" name="Google Shape;387;p10"/>
            <p:cNvSpPr txBox="1"/>
            <p:nvPr/>
          </p:nvSpPr>
          <p:spPr>
            <a:xfrm>
              <a:off x="0" y="-85725"/>
              <a:ext cx="4742657" cy="2505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Su sistema de producción enfocado en mejora continua es referente global.</a:t>
              </a:r>
              <a:endParaRPr/>
            </a:p>
          </p:txBody>
        </p:sp>
      </p:grpSp>
      <p:grpSp>
        <p:nvGrpSpPr>
          <p:cNvPr id="388" name="Google Shape;388;p10"/>
          <p:cNvGrpSpPr/>
          <p:nvPr/>
        </p:nvGrpSpPr>
        <p:grpSpPr>
          <a:xfrm>
            <a:off x="5250508" y="4528543"/>
            <a:ext cx="3544044" cy="457199"/>
            <a:chOff x="0" y="-19050"/>
            <a:chExt cx="4725392" cy="609600"/>
          </a:xfrm>
        </p:grpSpPr>
        <p:sp>
          <p:nvSpPr>
            <p:cNvPr id="389" name="Google Shape;389;p10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0" name="Google Shape;390;p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BBVA</a:t>
              </a:r>
              <a:endParaRPr/>
            </a:p>
          </p:txBody>
        </p:sp>
      </p:grpSp>
      <p:grpSp>
        <p:nvGrpSpPr>
          <p:cNvPr id="391" name="Google Shape;391;p10"/>
          <p:cNvGrpSpPr/>
          <p:nvPr/>
        </p:nvGrpSpPr>
        <p:grpSpPr>
          <a:xfrm>
            <a:off x="5250508" y="5204966"/>
            <a:ext cx="3556993" cy="1425179"/>
            <a:chOff x="0" y="-85725"/>
            <a:chExt cx="4742657" cy="1900238"/>
          </a:xfrm>
        </p:grpSpPr>
        <p:sp>
          <p:nvSpPr>
            <p:cNvPr id="392" name="Google Shape;392;p10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3" name="Google Shape;393;p10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Transformación digital con análisis para optimizar servicios bancarios.</a:t>
              </a:r>
              <a:endParaRPr/>
            </a:p>
          </p:txBody>
        </p:sp>
      </p:grpSp>
      <p:grpSp>
        <p:nvGrpSpPr>
          <p:cNvPr id="394" name="Google Shape;394;p10"/>
          <p:cNvGrpSpPr/>
          <p:nvPr/>
        </p:nvGrpSpPr>
        <p:grpSpPr>
          <a:xfrm>
            <a:off x="9508777" y="4528543"/>
            <a:ext cx="3544044" cy="457199"/>
            <a:chOff x="0" y="-19050"/>
            <a:chExt cx="4725392" cy="609600"/>
          </a:xfrm>
        </p:grpSpPr>
        <p:sp>
          <p:nvSpPr>
            <p:cNvPr id="395" name="Google Shape;395;p10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6" name="Google Shape;396;p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Amazon</a:t>
              </a:r>
              <a:endParaRPr/>
            </a:p>
          </p:txBody>
        </p:sp>
      </p:grpSp>
      <p:grpSp>
        <p:nvGrpSpPr>
          <p:cNvPr id="397" name="Google Shape;397;p10"/>
          <p:cNvGrpSpPr/>
          <p:nvPr/>
        </p:nvGrpSpPr>
        <p:grpSpPr>
          <a:xfrm>
            <a:off x="9508777" y="5204966"/>
            <a:ext cx="3556993" cy="1425179"/>
            <a:chOff x="0" y="-85725"/>
            <a:chExt cx="4742657" cy="1900238"/>
          </a:xfrm>
        </p:grpSpPr>
        <p:sp>
          <p:nvSpPr>
            <p:cNvPr id="398" name="Google Shape;398;p10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9" name="Google Shape;399;p10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CRM robusto que ha impulsado ventas y experiencia del cliente.</a:t>
              </a:r>
              <a:endParaRPr/>
            </a:p>
          </p:txBody>
        </p:sp>
      </p:grpSp>
      <p:grpSp>
        <p:nvGrpSpPr>
          <p:cNvPr id="400" name="Google Shape;400;p10"/>
          <p:cNvGrpSpPr/>
          <p:nvPr/>
        </p:nvGrpSpPr>
        <p:grpSpPr>
          <a:xfrm>
            <a:off x="13767047" y="4528543"/>
            <a:ext cx="3544044" cy="457199"/>
            <a:chOff x="0" y="-19050"/>
            <a:chExt cx="4725392" cy="609600"/>
          </a:xfrm>
        </p:grpSpPr>
        <p:sp>
          <p:nvSpPr>
            <p:cNvPr id="401" name="Google Shape;401;p10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2" name="Google Shape;402;p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Análisis de procesos</a:t>
              </a:r>
              <a:endParaRPr/>
            </a:p>
          </p:txBody>
        </p:sp>
      </p:grpSp>
      <p:grpSp>
        <p:nvGrpSpPr>
          <p:cNvPr id="403" name="Google Shape;403;p10"/>
          <p:cNvGrpSpPr/>
          <p:nvPr/>
        </p:nvGrpSpPr>
        <p:grpSpPr>
          <a:xfrm>
            <a:off x="13767047" y="5204966"/>
            <a:ext cx="3556992" cy="1425179"/>
            <a:chOff x="0" y="-85725"/>
            <a:chExt cx="4742657" cy="1900238"/>
          </a:xfrm>
        </p:grpSpPr>
        <p:sp>
          <p:nvSpPr>
            <p:cNvPr id="404" name="Google Shape;404;p10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5" name="Google Shape;405;p10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Reducción del 25% en costos operativos mediante optimización.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415" name="Google Shape;415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416" name="Google Shape;416;p11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17" name="Google Shape;417;p11"/>
          <p:cNvGrpSpPr/>
          <p:nvPr/>
        </p:nvGrpSpPr>
        <p:grpSpPr>
          <a:xfrm>
            <a:off x="992238" y="1766144"/>
            <a:ext cx="9040416" cy="907405"/>
            <a:chOff x="0" y="-28575"/>
            <a:chExt cx="12053888" cy="1209873"/>
          </a:xfrm>
        </p:grpSpPr>
        <p:sp>
          <p:nvSpPr>
            <p:cNvPr id="418" name="Google Shape;418;p11"/>
            <p:cNvSpPr/>
            <p:nvPr/>
          </p:nvSpPr>
          <p:spPr>
            <a:xfrm>
              <a:off x="0" y="0"/>
              <a:ext cx="12053888" cy="1181298"/>
            </a:xfrm>
            <a:custGeom>
              <a:rect b="b" l="l" r="r" t="t"/>
              <a:pathLst>
                <a:path extrusionOk="0" h="1181298" w="12053888">
                  <a:moveTo>
                    <a:pt x="0" y="0"/>
                  </a:moveTo>
                  <a:lnTo>
                    <a:pt x="12053888" y="0"/>
                  </a:lnTo>
                  <a:lnTo>
                    <a:pt x="1205388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19" name="Google Shape;419;p11"/>
            <p:cNvSpPr txBox="1"/>
            <p:nvPr/>
          </p:nvSpPr>
          <p:spPr>
            <a:xfrm>
              <a:off x="0" y="-28575"/>
              <a:ext cx="12053888" cy="12098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Impacto en la Organización</a:t>
              </a:r>
              <a:endParaRPr/>
            </a:p>
          </p:txBody>
        </p:sp>
      </p:grpSp>
      <p:grpSp>
        <p:nvGrpSpPr>
          <p:cNvPr id="420" name="Google Shape;420;p11"/>
          <p:cNvGrpSpPr/>
          <p:nvPr/>
        </p:nvGrpSpPr>
        <p:grpSpPr>
          <a:xfrm>
            <a:off x="987475" y="3093988"/>
            <a:ext cx="222123" cy="1076134"/>
            <a:chOff x="0" y="0"/>
            <a:chExt cx="296164" cy="1434846"/>
          </a:xfrm>
        </p:grpSpPr>
        <p:sp>
          <p:nvSpPr>
            <p:cNvPr id="421" name="Google Shape;421;p11"/>
            <p:cNvSpPr/>
            <p:nvPr/>
          </p:nvSpPr>
          <p:spPr>
            <a:xfrm>
              <a:off x="6350" y="6350"/>
              <a:ext cx="283337" cy="1422146"/>
            </a:xfrm>
            <a:custGeom>
              <a:rect b="b" l="l" r="r" t="t"/>
              <a:pathLst>
                <a:path extrusionOk="0" h="1422146" w="283337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0" y="0"/>
              <a:ext cx="296164" cy="1434846"/>
            </a:xfrm>
            <a:custGeom>
              <a:rect b="b" l="l" r="r" t="t"/>
              <a:pathLst>
                <a:path extrusionOk="0" h="1434846" w="296164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11"/>
          <p:cNvGrpSpPr/>
          <p:nvPr/>
        </p:nvGrpSpPr>
        <p:grpSpPr>
          <a:xfrm>
            <a:off x="1629966" y="3084463"/>
            <a:ext cx="4007197" cy="457199"/>
            <a:chOff x="0" y="-19050"/>
            <a:chExt cx="5342930" cy="609600"/>
          </a:xfrm>
        </p:grpSpPr>
        <p:sp>
          <p:nvSpPr>
            <p:cNvPr id="424" name="Google Shape;424;p11"/>
            <p:cNvSpPr/>
            <p:nvPr/>
          </p:nvSpPr>
          <p:spPr>
            <a:xfrm>
              <a:off x="0" y="0"/>
              <a:ext cx="5342930" cy="590550"/>
            </a:xfrm>
            <a:custGeom>
              <a:rect b="b" l="l" r="r" t="t"/>
              <a:pathLst>
                <a:path extrusionOk="0" h="590550" w="5342930">
                  <a:moveTo>
                    <a:pt x="0" y="0"/>
                  </a:moveTo>
                  <a:lnTo>
                    <a:pt x="5342930" y="0"/>
                  </a:lnTo>
                  <a:lnTo>
                    <a:pt x="534293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25" name="Google Shape;425;p11"/>
            <p:cNvSpPr txBox="1"/>
            <p:nvPr/>
          </p:nvSpPr>
          <p:spPr>
            <a:xfrm>
              <a:off x="0" y="-19050"/>
              <a:ext cx="5342930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Mejora de productividad</a:t>
              </a:r>
              <a:endParaRPr/>
            </a:p>
          </p:txBody>
        </p:sp>
      </p:grpSp>
      <p:grpSp>
        <p:nvGrpSpPr>
          <p:cNvPr id="426" name="Google Shape;426;p11"/>
          <p:cNvGrpSpPr/>
          <p:nvPr/>
        </p:nvGrpSpPr>
        <p:grpSpPr>
          <a:xfrm>
            <a:off x="1629966" y="3647480"/>
            <a:ext cx="8807798" cy="517923"/>
            <a:chOff x="0" y="-85725"/>
            <a:chExt cx="11743730" cy="690563"/>
          </a:xfrm>
        </p:grpSpPr>
        <p:sp>
          <p:nvSpPr>
            <p:cNvPr id="427" name="Google Shape;427;p11"/>
            <p:cNvSpPr/>
            <p:nvPr/>
          </p:nvSpPr>
          <p:spPr>
            <a:xfrm>
              <a:off x="0" y="0"/>
              <a:ext cx="11743730" cy="604838"/>
            </a:xfrm>
            <a:custGeom>
              <a:rect b="b" l="l" r="r" t="t"/>
              <a:pathLst>
                <a:path extrusionOk="0" h="604838" w="11743730">
                  <a:moveTo>
                    <a:pt x="0" y="0"/>
                  </a:moveTo>
                  <a:lnTo>
                    <a:pt x="11743730" y="0"/>
                  </a:lnTo>
                  <a:lnTo>
                    <a:pt x="1174373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28" name="Google Shape;428;p11"/>
            <p:cNvSpPr txBox="1"/>
            <p:nvPr/>
          </p:nvSpPr>
          <p:spPr>
            <a:xfrm>
              <a:off x="0" y="-85725"/>
              <a:ext cx="11743730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Organización eficiente y priorización clara de tareas.</a:t>
              </a:r>
              <a:endParaRPr/>
            </a:p>
          </p:txBody>
        </p:sp>
      </p:grpSp>
      <p:grpSp>
        <p:nvGrpSpPr>
          <p:cNvPr id="429" name="Google Shape;429;p11"/>
          <p:cNvGrpSpPr/>
          <p:nvPr/>
        </p:nvGrpSpPr>
        <p:grpSpPr>
          <a:xfrm>
            <a:off x="1412676" y="4444156"/>
            <a:ext cx="222123" cy="1076134"/>
            <a:chOff x="0" y="0"/>
            <a:chExt cx="296164" cy="1434846"/>
          </a:xfrm>
        </p:grpSpPr>
        <p:sp>
          <p:nvSpPr>
            <p:cNvPr id="430" name="Google Shape;430;p11"/>
            <p:cNvSpPr/>
            <p:nvPr/>
          </p:nvSpPr>
          <p:spPr>
            <a:xfrm>
              <a:off x="6350" y="6350"/>
              <a:ext cx="283337" cy="1422146"/>
            </a:xfrm>
            <a:custGeom>
              <a:rect b="b" l="l" r="r" t="t"/>
              <a:pathLst>
                <a:path extrusionOk="0" h="1422146" w="283337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0" y="0"/>
              <a:ext cx="296164" cy="1434846"/>
            </a:xfrm>
            <a:custGeom>
              <a:rect b="b" l="l" r="r" t="t"/>
              <a:pathLst>
                <a:path extrusionOk="0" h="1434846" w="296164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11"/>
          <p:cNvGrpSpPr/>
          <p:nvPr/>
        </p:nvGrpSpPr>
        <p:grpSpPr>
          <a:xfrm>
            <a:off x="2055168" y="4434632"/>
            <a:ext cx="4222998" cy="457199"/>
            <a:chOff x="0" y="-19050"/>
            <a:chExt cx="5630663" cy="609600"/>
          </a:xfrm>
        </p:grpSpPr>
        <p:sp>
          <p:nvSpPr>
            <p:cNvPr id="433" name="Google Shape;433;p11"/>
            <p:cNvSpPr/>
            <p:nvPr/>
          </p:nvSpPr>
          <p:spPr>
            <a:xfrm>
              <a:off x="0" y="0"/>
              <a:ext cx="5630663" cy="590550"/>
            </a:xfrm>
            <a:custGeom>
              <a:rect b="b" l="l" r="r" t="t"/>
              <a:pathLst>
                <a:path extrusionOk="0" h="590550" w="5630663">
                  <a:moveTo>
                    <a:pt x="0" y="0"/>
                  </a:moveTo>
                  <a:lnTo>
                    <a:pt x="5630663" y="0"/>
                  </a:lnTo>
                  <a:lnTo>
                    <a:pt x="563066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4" name="Google Shape;434;p11"/>
            <p:cNvSpPr txBox="1"/>
            <p:nvPr/>
          </p:nvSpPr>
          <p:spPr>
            <a:xfrm>
              <a:off x="0" y="-19050"/>
              <a:ext cx="5630663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Optimización de recursos</a:t>
              </a:r>
              <a:endParaRPr/>
            </a:p>
          </p:txBody>
        </p:sp>
      </p:grpSp>
      <p:grpSp>
        <p:nvGrpSpPr>
          <p:cNvPr id="435" name="Google Shape;435;p11"/>
          <p:cNvGrpSpPr/>
          <p:nvPr/>
        </p:nvGrpSpPr>
        <p:grpSpPr>
          <a:xfrm>
            <a:off x="2055168" y="4997648"/>
            <a:ext cx="8382595" cy="517923"/>
            <a:chOff x="0" y="-85725"/>
            <a:chExt cx="11176793" cy="690563"/>
          </a:xfrm>
        </p:grpSpPr>
        <p:sp>
          <p:nvSpPr>
            <p:cNvPr id="436" name="Google Shape;436;p11"/>
            <p:cNvSpPr/>
            <p:nvPr/>
          </p:nvSpPr>
          <p:spPr>
            <a:xfrm>
              <a:off x="0" y="0"/>
              <a:ext cx="11176793" cy="604838"/>
            </a:xfrm>
            <a:custGeom>
              <a:rect b="b" l="l" r="r" t="t"/>
              <a:pathLst>
                <a:path extrusionOk="0" h="604838" w="11176793">
                  <a:moveTo>
                    <a:pt x="0" y="0"/>
                  </a:moveTo>
                  <a:lnTo>
                    <a:pt x="11176793" y="0"/>
                  </a:lnTo>
                  <a:lnTo>
                    <a:pt x="111767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7" name="Google Shape;437;p11"/>
            <p:cNvSpPr txBox="1"/>
            <p:nvPr/>
          </p:nvSpPr>
          <p:spPr>
            <a:xfrm>
              <a:off x="0" y="-85725"/>
              <a:ext cx="11176793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Mejor uso de talento humano y materiales disponibles.</a:t>
              </a:r>
              <a:endParaRPr/>
            </a:p>
          </p:txBody>
        </p:sp>
      </p:grpSp>
      <p:grpSp>
        <p:nvGrpSpPr>
          <p:cNvPr id="438" name="Google Shape;438;p11"/>
          <p:cNvGrpSpPr/>
          <p:nvPr/>
        </p:nvGrpSpPr>
        <p:grpSpPr>
          <a:xfrm>
            <a:off x="1838028" y="5794325"/>
            <a:ext cx="222123" cy="1076134"/>
            <a:chOff x="0" y="0"/>
            <a:chExt cx="296164" cy="1434846"/>
          </a:xfrm>
        </p:grpSpPr>
        <p:sp>
          <p:nvSpPr>
            <p:cNvPr id="439" name="Google Shape;439;p11"/>
            <p:cNvSpPr/>
            <p:nvPr/>
          </p:nvSpPr>
          <p:spPr>
            <a:xfrm>
              <a:off x="6350" y="6350"/>
              <a:ext cx="283337" cy="1422146"/>
            </a:xfrm>
            <a:custGeom>
              <a:rect b="b" l="l" r="r" t="t"/>
              <a:pathLst>
                <a:path extrusionOk="0" h="1422146" w="283337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0" y="0"/>
              <a:ext cx="296164" cy="1434846"/>
            </a:xfrm>
            <a:custGeom>
              <a:rect b="b" l="l" r="r" t="t"/>
              <a:pathLst>
                <a:path extrusionOk="0" h="1434846" w="296164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11"/>
          <p:cNvGrpSpPr/>
          <p:nvPr/>
        </p:nvGrpSpPr>
        <p:grpSpPr>
          <a:xfrm>
            <a:off x="2480519" y="5784800"/>
            <a:ext cx="3796456" cy="457199"/>
            <a:chOff x="0" y="-19050"/>
            <a:chExt cx="5061942" cy="609600"/>
          </a:xfrm>
        </p:grpSpPr>
        <p:sp>
          <p:nvSpPr>
            <p:cNvPr id="442" name="Google Shape;442;p11"/>
            <p:cNvSpPr/>
            <p:nvPr/>
          </p:nvSpPr>
          <p:spPr>
            <a:xfrm>
              <a:off x="0" y="0"/>
              <a:ext cx="5061942" cy="590550"/>
            </a:xfrm>
            <a:custGeom>
              <a:rect b="b" l="l" r="r" t="t"/>
              <a:pathLst>
                <a:path extrusionOk="0" h="590550" w="5061942">
                  <a:moveTo>
                    <a:pt x="0" y="0"/>
                  </a:moveTo>
                  <a:lnTo>
                    <a:pt x="5061942" y="0"/>
                  </a:lnTo>
                  <a:lnTo>
                    <a:pt x="506194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3" name="Google Shape;443;p11"/>
            <p:cNvSpPr txBox="1"/>
            <p:nvPr/>
          </p:nvSpPr>
          <p:spPr>
            <a:xfrm>
              <a:off x="0" y="-19050"/>
              <a:ext cx="506194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Satisfacción del cliente</a:t>
              </a:r>
              <a:endParaRPr/>
            </a:p>
          </p:txBody>
        </p:sp>
      </p:grpSp>
      <p:grpSp>
        <p:nvGrpSpPr>
          <p:cNvPr id="444" name="Google Shape;444;p11"/>
          <p:cNvGrpSpPr/>
          <p:nvPr/>
        </p:nvGrpSpPr>
        <p:grpSpPr>
          <a:xfrm>
            <a:off x="2480519" y="6347817"/>
            <a:ext cx="7957245" cy="517923"/>
            <a:chOff x="0" y="-85725"/>
            <a:chExt cx="10609660" cy="690563"/>
          </a:xfrm>
        </p:grpSpPr>
        <p:sp>
          <p:nvSpPr>
            <p:cNvPr id="445" name="Google Shape;445;p11"/>
            <p:cNvSpPr/>
            <p:nvPr/>
          </p:nvSpPr>
          <p:spPr>
            <a:xfrm>
              <a:off x="0" y="0"/>
              <a:ext cx="10609660" cy="604838"/>
            </a:xfrm>
            <a:custGeom>
              <a:rect b="b" l="l" r="r" t="t"/>
              <a:pathLst>
                <a:path extrusionOk="0" h="604838" w="10609660">
                  <a:moveTo>
                    <a:pt x="0" y="0"/>
                  </a:moveTo>
                  <a:lnTo>
                    <a:pt x="10609660" y="0"/>
                  </a:lnTo>
                  <a:lnTo>
                    <a:pt x="1060966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6" name="Google Shape;446;p11"/>
            <p:cNvSpPr txBox="1"/>
            <p:nvPr/>
          </p:nvSpPr>
          <p:spPr>
            <a:xfrm>
              <a:off x="0" y="-85725"/>
              <a:ext cx="10609660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Aumento del 40% gracias a un CRM efectivo.</a:t>
              </a:r>
              <a:endParaRPr/>
            </a:p>
          </p:txBody>
        </p:sp>
      </p:grpSp>
      <p:grpSp>
        <p:nvGrpSpPr>
          <p:cNvPr id="447" name="Google Shape;447;p11"/>
          <p:cNvGrpSpPr/>
          <p:nvPr/>
        </p:nvGrpSpPr>
        <p:grpSpPr>
          <a:xfrm>
            <a:off x="2263379" y="7144494"/>
            <a:ext cx="222123" cy="1076134"/>
            <a:chOff x="0" y="0"/>
            <a:chExt cx="296164" cy="1434846"/>
          </a:xfrm>
        </p:grpSpPr>
        <p:sp>
          <p:nvSpPr>
            <p:cNvPr id="448" name="Google Shape;448;p11"/>
            <p:cNvSpPr/>
            <p:nvPr/>
          </p:nvSpPr>
          <p:spPr>
            <a:xfrm>
              <a:off x="6350" y="6350"/>
              <a:ext cx="283337" cy="1422146"/>
            </a:xfrm>
            <a:custGeom>
              <a:rect b="b" l="l" r="r" t="t"/>
              <a:pathLst>
                <a:path extrusionOk="0" h="1422146" w="283337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0" y="0"/>
              <a:ext cx="296164" cy="1434846"/>
            </a:xfrm>
            <a:custGeom>
              <a:rect b="b" l="l" r="r" t="t"/>
              <a:pathLst>
                <a:path extrusionOk="0" h="1434846" w="296164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11"/>
          <p:cNvGrpSpPr/>
          <p:nvPr/>
        </p:nvGrpSpPr>
        <p:grpSpPr>
          <a:xfrm>
            <a:off x="2905869" y="7134969"/>
            <a:ext cx="3643907" cy="457199"/>
            <a:chOff x="0" y="-19050"/>
            <a:chExt cx="4858543" cy="609600"/>
          </a:xfrm>
        </p:grpSpPr>
        <p:sp>
          <p:nvSpPr>
            <p:cNvPr id="451" name="Google Shape;451;p11"/>
            <p:cNvSpPr/>
            <p:nvPr/>
          </p:nvSpPr>
          <p:spPr>
            <a:xfrm>
              <a:off x="0" y="0"/>
              <a:ext cx="4858543" cy="590550"/>
            </a:xfrm>
            <a:custGeom>
              <a:rect b="b" l="l" r="r" t="t"/>
              <a:pathLst>
                <a:path extrusionOk="0" h="590550" w="4858543">
                  <a:moveTo>
                    <a:pt x="0" y="0"/>
                  </a:moveTo>
                  <a:lnTo>
                    <a:pt x="4858543" y="0"/>
                  </a:lnTo>
                  <a:lnTo>
                    <a:pt x="485854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52" name="Google Shape;452;p11"/>
            <p:cNvSpPr txBox="1"/>
            <p:nvPr/>
          </p:nvSpPr>
          <p:spPr>
            <a:xfrm>
              <a:off x="0" y="-19050"/>
              <a:ext cx="4858543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Reducción de tiempos</a:t>
              </a:r>
              <a:endParaRPr/>
            </a:p>
          </p:txBody>
        </p:sp>
      </p:grpSp>
      <p:grpSp>
        <p:nvGrpSpPr>
          <p:cNvPr id="453" name="Google Shape;453;p11"/>
          <p:cNvGrpSpPr/>
          <p:nvPr/>
        </p:nvGrpSpPr>
        <p:grpSpPr>
          <a:xfrm>
            <a:off x="2905869" y="7697986"/>
            <a:ext cx="7531894" cy="517923"/>
            <a:chOff x="0" y="-85725"/>
            <a:chExt cx="10042525" cy="690563"/>
          </a:xfrm>
        </p:grpSpPr>
        <p:sp>
          <p:nvSpPr>
            <p:cNvPr id="454" name="Google Shape;454;p11"/>
            <p:cNvSpPr/>
            <p:nvPr/>
          </p:nvSpPr>
          <p:spPr>
            <a:xfrm>
              <a:off x="0" y="0"/>
              <a:ext cx="10042525" cy="604838"/>
            </a:xfrm>
            <a:custGeom>
              <a:rect b="b" l="l" r="r" t="t"/>
              <a:pathLst>
                <a:path extrusionOk="0" h="604838" w="10042525">
                  <a:moveTo>
                    <a:pt x="0" y="0"/>
                  </a:moveTo>
                  <a:lnTo>
                    <a:pt x="10042525" y="0"/>
                  </a:lnTo>
                  <a:lnTo>
                    <a:pt x="1004252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55" name="Google Shape;455;p11"/>
            <p:cNvSpPr txBox="1"/>
            <p:nvPr/>
          </p:nvSpPr>
          <p:spPr>
            <a:xfrm>
              <a:off x="0" y="-85725"/>
              <a:ext cx="10042525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Flujos de trabajo empresariales más ágiles y dinámicos.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465" name="Google Shape;465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466" name="Google Shape;466;p12"/>
          <p:cNvSpPr/>
          <p:nvPr/>
        </p:nvSpPr>
        <p:spPr>
          <a:xfrm>
            <a:off x="11439525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67" name="Google Shape;467;p12"/>
          <p:cNvGrpSpPr/>
          <p:nvPr/>
        </p:nvGrpSpPr>
        <p:grpSpPr>
          <a:xfrm>
            <a:off x="902345" y="830313"/>
            <a:ext cx="9625310" cy="2438251"/>
            <a:chOff x="0" y="-28575"/>
            <a:chExt cx="12833747" cy="3251002"/>
          </a:xfrm>
        </p:grpSpPr>
        <p:sp>
          <p:nvSpPr>
            <p:cNvPr id="468" name="Google Shape;468;p12"/>
            <p:cNvSpPr/>
            <p:nvPr/>
          </p:nvSpPr>
          <p:spPr>
            <a:xfrm>
              <a:off x="0" y="0"/>
              <a:ext cx="12833747" cy="3222427"/>
            </a:xfrm>
            <a:custGeom>
              <a:rect b="b" l="l" r="r" t="t"/>
              <a:pathLst>
                <a:path extrusionOk="0" h="3222427" w="12833747">
                  <a:moveTo>
                    <a:pt x="0" y="0"/>
                  </a:moveTo>
                  <a:lnTo>
                    <a:pt x="12833747" y="0"/>
                  </a:lnTo>
                  <a:lnTo>
                    <a:pt x="12833747" y="3222427"/>
                  </a:lnTo>
                  <a:lnTo>
                    <a:pt x="0" y="32224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69" name="Google Shape;469;p12"/>
            <p:cNvSpPr txBox="1"/>
            <p:nvPr/>
          </p:nvSpPr>
          <p:spPr>
            <a:xfrm>
              <a:off x="0" y="-28575"/>
              <a:ext cx="12833747" cy="32510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6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0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Estudio de Caso: Transformación Digital en Retail</a:t>
              </a:r>
              <a:endParaRPr/>
            </a:p>
          </p:txBody>
        </p:sp>
      </p:grpSp>
      <p:grpSp>
        <p:nvGrpSpPr>
          <p:cNvPr id="470" name="Google Shape;470;p12"/>
          <p:cNvGrpSpPr/>
          <p:nvPr/>
        </p:nvGrpSpPr>
        <p:grpSpPr>
          <a:xfrm>
            <a:off x="897583" y="3650456"/>
            <a:ext cx="589502" cy="589502"/>
            <a:chOff x="0" y="0"/>
            <a:chExt cx="786003" cy="786003"/>
          </a:xfrm>
        </p:grpSpPr>
        <p:sp>
          <p:nvSpPr>
            <p:cNvPr id="471" name="Google Shape;471;p12"/>
            <p:cNvSpPr/>
            <p:nvPr/>
          </p:nvSpPr>
          <p:spPr>
            <a:xfrm>
              <a:off x="6350" y="6350"/>
              <a:ext cx="773303" cy="773303"/>
            </a:xfrm>
            <a:custGeom>
              <a:rect b="b" l="l" r="r" t="t"/>
              <a:pathLst>
                <a:path extrusionOk="0" h="773303" w="773303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8904" y="0"/>
                  </a:lnTo>
                  <a:cubicBezTo>
                    <a:pt x="708660" y="0"/>
                    <a:pt x="773303" y="64643"/>
                    <a:pt x="773303" y="144399"/>
                  </a:cubicBezTo>
                  <a:lnTo>
                    <a:pt x="773303" y="628904"/>
                  </a:lnTo>
                  <a:cubicBezTo>
                    <a:pt x="773303" y="708660"/>
                    <a:pt x="708660" y="773303"/>
                    <a:pt x="628904" y="773303"/>
                  </a:cubicBezTo>
                  <a:lnTo>
                    <a:pt x="144399" y="773303"/>
                  </a:lnTo>
                  <a:cubicBezTo>
                    <a:pt x="64643" y="773303"/>
                    <a:pt x="0" y="708660"/>
                    <a:pt x="0" y="628904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2"/>
            <p:cNvSpPr/>
            <p:nvPr/>
          </p:nvSpPr>
          <p:spPr>
            <a:xfrm>
              <a:off x="0" y="0"/>
              <a:ext cx="786003" cy="786003"/>
            </a:xfrm>
            <a:custGeom>
              <a:rect b="b" l="l" r="r" t="t"/>
              <a:pathLst>
                <a:path extrusionOk="0" h="786003" w="786003">
                  <a:moveTo>
                    <a:pt x="0" y="150749"/>
                  </a:moveTo>
                  <a:cubicBezTo>
                    <a:pt x="0" y="67437"/>
                    <a:pt x="67437" y="0"/>
                    <a:pt x="150749" y="0"/>
                  </a:cubicBezTo>
                  <a:lnTo>
                    <a:pt x="635254" y="0"/>
                  </a:lnTo>
                  <a:lnTo>
                    <a:pt x="635254" y="6350"/>
                  </a:lnTo>
                  <a:lnTo>
                    <a:pt x="635254" y="0"/>
                  </a:lnTo>
                  <a:cubicBezTo>
                    <a:pt x="718566" y="0"/>
                    <a:pt x="786003" y="67437"/>
                    <a:pt x="786003" y="150749"/>
                  </a:cubicBezTo>
                  <a:lnTo>
                    <a:pt x="786003" y="635254"/>
                  </a:lnTo>
                  <a:lnTo>
                    <a:pt x="779653" y="635254"/>
                  </a:lnTo>
                  <a:lnTo>
                    <a:pt x="786003" y="635254"/>
                  </a:lnTo>
                  <a:cubicBezTo>
                    <a:pt x="786003" y="718566"/>
                    <a:pt x="718566" y="786003"/>
                    <a:pt x="635254" y="786003"/>
                  </a:cubicBezTo>
                  <a:lnTo>
                    <a:pt x="635254" y="779653"/>
                  </a:lnTo>
                  <a:lnTo>
                    <a:pt x="635254" y="786003"/>
                  </a:lnTo>
                  <a:lnTo>
                    <a:pt x="150749" y="786003"/>
                  </a:lnTo>
                  <a:lnTo>
                    <a:pt x="150749" y="779653"/>
                  </a:lnTo>
                  <a:lnTo>
                    <a:pt x="150749" y="786003"/>
                  </a:lnTo>
                  <a:cubicBezTo>
                    <a:pt x="67437" y="786003"/>
                    <a:pt x="0" y="718566"/>
                    <a:pt x="0" y="635254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254"/>
                  </a:lnTo>
                  <a:lnTo>
                    <a:pt x="6350" y="635254"/>
                  </a:lnTo>
                  <a:lnTo>
                    <a:pt x="12700" y="635254"/>
                  </a:lnTo>
                  <a:cubicBezTo>
                    <a:pt x="12700" y="711454"/>
                    <a:pt x="74549" y="773303"/>
                    <a:pt x="150749" y="773303"/>
                  </a:cubicBezTo>
                  <a:lnTo>
                    <a:pt x="635254" y="773303"/>
                  </a:lnTo>
                  <a:cubicBezTo>
                    <a:pt x="711454" y="773303"/>
                    <a:pt x="773303" y="711454"/>
                    <a:pt x="773303" y="635254"/>
                  </a:cubicBezTo>
                  <a:lnTo>
                    <a:pt x="773303" y="150749"/>
                  </a:lnTo>
                  <a:lnTo>
                    <a:pt x="779653" y="150749"/>
                  </a:lnTo>
                  <a:lnTo>
                    <a:pt x="773303" y="150749"/>
                  </a:lnTo>
                  <a:cubicBezTo>
                    <a:pt x="773303" y="74549"/>
                    <a:pt x="711454" y="12700"/>
                    <a:pt x="635254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12"/>
          <p:cNvGrpSpPr/>
          <p:nvPr/>
        </p:nvGrpSpPr>
        <p:grpSpPr>
          <a:xfrm>
            <a:off x="998935" y="3703439"/>
            <a:ext cx="386655" cy="483394"/>
            <a:chOff x="0" y="0"/>
            <a:chExt cx="515540" cy="644525"/>
          </a:xfrm>
        </p:grpSpPr>
        <p:sp>
          <p:nvSpPr>
            <p:cNvPr id="474" name="Google Shape;474;p12"/>
            <p:cNvSpPr/>
            <p:nvPr/>
          </p:nvSpPr>
          <p:spPr>
            <a:xfrm>
              <a:off x="0" y="0"/>
              <a:ext cx="515540" cy="644525"/>
            </a:xfrm>
            <a:custGeom>
              <a:rect b="b" l="l" r="r" t="t"/>
              <a:pathLst>
                <a:path extrusionOk="0" h="644525" w="515540">
                  <a:moveTo>
                    <a:pt x="0" y="0"/>
                  </a:moveTo>
                  <a:lnTo>
                    <a:pt x="515540" y="0"/>
                  </a:lnTo>
                  <a:lnTo>
                    <a:pt x="515540" y="644525"/>
                  </a:lnTo>
                  <a:lnTo>
                    <a:pt x="0" y="6445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5" name="Google Shape;475;p12"/>
            <p:cNvSpPr txBox="1"/>
            <p:nvPr/>
          </p:nvSpPr>
          <p:spPr>
            <a:xfrm>
              <a:off x="0" y="47625"/>
              <a:ext cx="515540" cy="5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0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1</a:t>
              </a:r>
              <a:endParaRPr/>
            </a:p>
          </p:txBody>
        </p:sp>
      </p:grpSp>
      <p:grpSp>
        <p:nvGrpSpPr>
          <p:cNvPr id="476" name="Google Shape;476;p12"/>
          <p:cNvGrpSpPr/>
          <p:nvPr/>
        </p:nvGrpSpPr>
        <p:grpSpPr>
          <a:xfrm>
            <a:off x="1740099" y="3729483"/>
            <a:ext cx="3222724" cy="417017"/>
            <a:chOff x="0" y="-19050"/>
            <a:chExt cx="4296965" cy="556022"/>
          </a:xfrm>
        </p:grpSpPr>
        <p:sp>
          <p:nvSpPr>
            <p:cNvPr id="477" name="Google Shape;477;p12"/>
            <p:cNvSpPr/>
            <p:nvPr/>
          </p:nvSpPr>
          <p:spPr>
            <a:xfrm>
              <a:off x="0" y="0"/>
              <a:ext cx="4296965" cy="536972"/>
            </a:xfrm>
            <a:custGeom>
              <a:rect b="b" l="l" r="r" t="t"/>
              <a:pathLst>
                <a:path extrusionOk="0" h="536972" w="4296965">
                  <a:moveTo>
                    <a:pt x="0" y="0"/>
                  </a:moveTo>
                  <a:lnTo>
                    <a:pt x="4296965" y="0"/>
                  </a:lnTo>
                  <a:lnTo>
                    <a:pt x="4296965" y="536972"/>
                  </a:lnTo>
                  <a:lnTo>
                    <a:pt x="0" y="536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8" name="Google Shape;478;p12"/>
            <p:cNvSpPr txBox="1"/>
            <p:nvPr/>
          </p:nvSpPr>
          <p:spPr>
            <a:xfrm>
              <a:off x="0" y="-19050"/>
              <a:ext cx="4296965" cy="556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Contexto</a:t>
              </a:r>
              <a:endParaRPr/>
            </a:p>
          </p:txBody>
        </p:sp>
      </p:grpSp>
      <p:grpSp>
        <p:nvGrpSpPr>
          <p:cNvPr id="479" name="Google Shape;479;p12"/>
          <p:cNvGrpSpPr/>
          <p:nvPr/>
        </p:nvGrpSpPr>
        <p:grpSpPr>
          <a:xfrm>
            <a:off x="1740099" y="4243982"/>
            <a:ext cx="8787556" cy="469552"/>
            <a:chOff x="0" y="-76200"/>
            <a:chExt cx="11716742" cy="626070"/>
          </a:xfrm>
        </p:grpSpPr>
        <p:sp>
          <p:nvSpPr>
            <p:cNvPr id="480" name="Google Shape;480;p12"/>
            <p:cNvSpPr/>
            <p:nvPr/>
          </p:nvSpPr>
          <p:spPr>
            <a:xfrm>
              <a:off x="0" y="0"/>
              <a:ext cx="11716741" cy="549870"/>
            </a:xfrm>
            <a:custGeom>
              <a:rect b="b" l="l" r="r" t="t"/>
              <a:pathLst>
                <a:path extrusionOk="0" h="549870" w="11716741">
                  <a:moveTo>
                    <a:pt x="0" y="0"/>
                  </a:moveTo>
                  <a:lnTo>
                    <a:pt x="11716741" y="0"/>
                  </a:lnTo>
                  <a:lnTo>
                    <a:pt x="11716741" y="549870"/>
                  </a:lnTo>
                  <a:lnTo>
                    <a:pt x="0" y="5498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81" name="Google Shape;481;p12"/>
            <p:cNvSpPr txBox="1"/>
            <p:nvPr/>
          </p:nvSpPr>
          <p:spPr>
            <a:xfrm>
              <a:off x="0" y="-76200"/>
              <a:ext cx="11716742" cy="6260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Empresa mediana del sector retail que buscaba modernizar operaciones.</a:t>
              </a:r>
              <a:endParaRPr/>
            </a:p>
          </p:txBody>
        </p:sp>
      </p:grpSp>
      <p:grpSp>
        <p:nvGrpSpPr>
          <p:cNvPr id="482" name="Google Shape;482;p12"/>
          <p:cNvGrpSpPr/>
          <p:nvPr/>
        </p:nvGrpSpPr>
        <p:grpSpPr>
          <a:xfrm>
            <a:off x="897583" y="5224314"/>
            <a:ext cx="589502" cy="589502"/>
            <a:chOff x="0" y="0"/>
            <a:chExt cx="786003" cy="786003"/>
          </a:xfrm>
        </p:grpSpPr>
        <p:sp>
          <p:nvSpPr>
            <p:cNvPr id="483" name="Google Shape;483;p12"/>
            <p:cNvSpPr/>
            <p:nvPr/>
          </p:nvSpPr>
          <p:spPr>
            <a:xfrm>
              <a:off x="6350" y="6350"/>
              <a:ext cx="773303" cy="773303"/>
            </a:xfrm>
            <a:custGeom>
              <a:rect b="b" l="l" r="r" t="t"/>
              <a:pathLst>
                <a:path extrusionOk="0" h="773303" w="773303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8904" y="0"/>
                  </a:lnTo>
                  <a:cubicBezTo>
                    <a:pt x="708660" y="0"/>
                    <a:pt x="773303" y="64643"/>
                    <a:pt x="773303" y="144399"/>
                  </a:cubicBezTo>
                  <a:lnTo>
                    <a:pt x="773303" y="628904"/>
                  </a:lnTo>
                  <a:cubicBezTo>
                    <a:pt x="773303" y="708660"/>
                    <a:pt x="708660" y="773303"/>
                    <a:pt x="628904" y="773303"/>
                  </a:cubicBezTo>
                  <a:lnTo>
                    <a:pt x="144399" y="773303"/>
                  </a:lnTo>
                  <a:cubicBezTo>
                    <a:pt x="64643" y="773303"/>
                    <a:pt x="0" y="708660"/>
                    <a:pt x="0" y="628904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2"/>
            <p:cNvSpPr/>
            <p:nvPr/>
          </p:nvSpPr>
          <p:spPr>
            <a:xfrm>
              <a:off x="0" y="0"/>
              <a:ext cx="786003" cy="786003"/>
            </a:xfrm>
            <a:custGeom>
              <a:rect b="b" l="l" r="r" t="t"/>
              <a:pathLst>
                <a:path extrusionOk="0" h="786003" w="786003">
                  <a:moveTo>
                    <a:pt x="0" y="150749"/>
                  </a:moveTo>
                  <a:cubicBezTo>
                    <a:pt x="0" y="67437"/>
                    <a:pt x="67437" y="0"/>
                    <a:pt x="150749" y="0"/>
                  </a:cubicBezTo>
                  <a:lnTo>
                    <a:pt x="635254" y="0"/>
                  </a:lnTo>
                  <a:lnTo>
                    <a:pt x="635254" y="6350"/>
                  </a:lnTo>
                  <a:lnTo>
                    <a:pt x="635254" y="0"/>
                  </a:lnTo>
                  <a:cubicBezTo>
                    <a:pt x="718566" y="0"/>
                    <a:pt x="786003" y="67437"/>
                    <a:pt x="786003" y="150749"/>
                  </a:cubicBezTo>
                  <a:lnTo>
                    <a:pt x="786003" y="635254"/>
                  </a:lnTo>
                  <a:lnTo>
                    <a:pt x="779653" y="635254"/>
                  </a:lnTo>
                  <a:lnTo>
                    <a:pt x="786003" y="635254"/>
                  </a:lnTo>
                  <a:cubicBezTo>
                    <a:pt x="786003" y="718566"/>
                    <a:pt x="718566" y="786003"/>
                    <a:pt x="635254" y="786003"/>
                  </a:cubicBezTo>
                  <a:lnTo>
                    <a:pt x="635254" y="779653"/>
                  </a:lnTo>
                  <a:lnTo>
                    <a:pt x="635254" y="786003"/>
                  </a:lnTo>
                  <a:lnTo>
                    <a:pt x="150749" y="786003"/>
                  </a:lnTo>
                  <a:lnTo>
                    <a:pt x="150749" y="779653"/>
                  </a:lnTo>
                  <a:lnTo>
                    <a:pt x="150749" y="786003"/>
                  </a:lnTo>
                  <a:cubicBezTo>
                    <a:pt x="67437" y="786003"/>
                    <a:pt x="0" y="718566"/>
                    <a:pt x="0" y="635254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254"/>
                  </a:lnTo>
                  <a:lnTo>
                    <a:pt x="6350" y="635254"/>
                  </a:lnTo>
                  <a:lnTo>
                    <a:pt x="12700" y="635254"/>
                  </a:lnTo>
                  <a:cubicBezTo>
                    <a:pt x="12700" y="711454"/>
                    <a:pt x="74549" y="773303"/>
                    <a:pt x="150749" y="773303"/>
                  </a:cubicBezTo>
                  <a:lnTo>
                    <a:pt x="635254" y="773303"/>
                  </a:lnTo>
                  <a:cubicBezTo>
                    <a:pt x="711454" y="773303"/>
                    <a:pt x="773303" y="711454"/>
                    <a:pt x="773303" y="635254"/>
                  </a:cubicBezTo>
                  <a:lnTo>
                    <a:pt x="773303" y="150749"/>
                  </a:lnTo>
                  <a:lnTo>
                    <a:pt x="779653" y="150749"/>
                  </a:lnTo>
                  <a:lnTo>
                    <a:pt x="773303" y="150749"/>
                  </a:lnTo>
                  <a:cubicBezTo>
                    <a:pt x="773303" y="74549"/>
                    <a:pt x="711454" y="12700"/>
                    <a:pt x="635254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12"/>
          <p:cNvGrpSpPr/>
          <p:nvPr/>
        </p:nvGrpSpPr>
        <p:grpSpPr>
          <a:xfrm>
            <a:off x="998935" y="5277296"/>
            <a:ext cx="386655" cy="483394"/>
            <a:chOff x="0" y="0"/>
            <a:chExt cx="515540" cy="644525"/>
          </a:xfrm>
        </p:grpSpPr>
        <p:sp>
          <p:nvSpPr>
            <p:cNvPr id="486" name="Google Shape;486;p12"/>
            <p:cNvSpPr/>
            <p:nvPr/>
          </p:nvSpPr>
          <p:spPr>
            <a:xfrm>
              <a:off x="0" y="0"/>
              <a:ext cx="515540" cy="644525"/>
            </a:xfrm>
            <a:custGeom>
              <a:rect b="b" l="l" r="r" t="t"/>
              <a:pathLst>
                <a:path extrusionOk="0" h="644525" w="515540">
                  <a:moveTo>
                    <a:pt x="0" y="0"/>
                  </a:moveTo>
                  <a:lnTo>
                    <a:pt x="515540" y="0"/>
                  </a:lnTo>
                  <a:lnTo>
                    <a:pt x="515540" y="644525"/>
                  </a:lnTo>
                  <a:lnTo>
                    <a:pt x="0" y="6445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87" name="Google Shape;487;p12"/>
            <p:cNvSpPr txBox="1"/>
            <p:nvPr/>
          </p:nvSpPr>
          <p:spPr>
            <a:xfrm>
              <a:off x="0" y="47625"/>
              <a:ext cx="515540" cy="5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0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2</a:t>
              </a:r>
              <a:endParaRPr/>
            </a:p>
          </p:txBody>
        </p:sp>
      </p:grpSp>
      <p:grpSp>
        <p:nvGrpSpPr>
          <p:cNvPr id="488" name="Google Shape;488;p12"/>
          <p:cNvGrpSpPr/>
          <p:nvPr/>
        </p:nvGrpSpPr>
        <p:grpSpPr>
          <a:xfrm>
            <a:off x="1740099" y="5303341"/>
            <a:ext cx="3222724" cy="417017"/>
            <a:chOff x="0" y="-19050"/>
            <a:chExt cx="4296965" cy="556022"/>
          </a:xfrm>
        </p:grpSpPr>
        <p:sp>
          <p:nvSpPr>
            <p:cNvPr id="489" name="Google Shape;489;p12"/>
            <p:cNvSpPr/>
            <p:nvPr/>
          </p:nvSpPr>
          <p:spPr>
            <a:xfrm>
              <a:off x="0" y="0"/>
              <a:ext cx="4296965" cy="536972"/>
            </a:xfrm>
            <a:custGeom>
              <a:rect b="b" l="l" r="r" t="t"/>
              <a:pathLst>
                <a:path extrusionOk="0" h="536972" w="4296965">
                  <a:moveTo>
                    <a:pt x="0" y="0"/>
                  </a:moveTo>
                  <a:lnTo>
                    <a:pt x="4296965" y="0"/>
                  </a:lnTo>
                  <a:lnTo>
                    <a:pt x="4296965" y="536972"/>
                  </a:lnTo>
                  <a:lnTo>
                    <a:pt x="0" y="536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90" name="Google Shape;490;p12"/>
            <p:cNvSpPr txBox="1"/>
            <p:nvPr/>
          </p:nvSpPr>
          <p:spPr>
            <a:xfrm>
              <a:off x="0" y="-19050"/>
              <a:ext cx="4296965" cy="556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Implementación</a:t>
              </a:r>
              <a:endParaRPr/>
            </a:p>
          </p:txBody>
        </p:sp>
      </p:grpSp>
      <p:grpSp>
        <p:nvGrpSpPr>
          <p:cNvPr id="491" name="Google Shape;491;p12"/>
          <p:cNvGrpSpPr/>
          <p:nvPr/>
        </p:nvGrpSpPr>
        <p:grpSpPr>
          <a:xfrm>
            <a:off x="1740099" y="5817840"/>
            <a:ext cx="8787556" cy="469552"/>
            <a:chOff x="0" y="-76200"/>
            <a:chExt cx="11716742" cy="626070"/>
          </a:xfrm>
        </p:grpSpPr>
        <p:sp>
          <p:nvSpPr>
            <p:cNvPr id="492" name="Google Shape;492;p12"/>
            <p:cNvSpPr/>
            <p:nvPr/>
          </p:nvSpPr>
          <p:spPr>
            <a:xfrm>
              <a:off x="0" y="0"/>
              <a:ext cx="11716741" cy="549870"/>
            </a:xfrm>
            <a:custGeom>
              <a:rect b="b" l="l" r="r" t="t"/>
              <a:pathLst>
                <a:path extrusionOk="0" h="549870" w="11716741">
                  <a:moveTo>
                    <a:pt x="0" y="0"/>
                  </a:moveTo>
                  <a:lnTo>
                    <a:pt x="11716741" y="0"/>
                  </a:lnTo>
                  <a:lnTo>
                    <a:pt x="11716741" y="549870"/>
                  </a:lnTo>
                  <a:lnTo>
                    <a:pt x="0" y="5498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93" name="Google Shape;493;p12"/>
            <p:cNvSpPr txBox="1"/>
            <p:nvPr/>
          </p:nvSpPr>
          <p:spPr>
            <a:xfrm>
              <a:off x="0" y="-76200"/>
              <a:ext cx="11716742" cy="6260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Adopción de ERP y herramientas analíticas integradas.</a:t>
              </a:r>
              <a:endParaRPr/>
            </a:p>
          </p:txBody>
        </p:sp>
      </p:grpSp>
      <p:grpSp>
        <p:nvGrpSpPr>
          <p:cNvPr id="494" name="Google Shape;494;p12"/>
          <p:cNvGrpSpPr/>
          <p:nvPr/>
        </p:nvGrpSpPr>
        <p:grpSpPr>
          <a:xfrm>
            <a:off x="897583" y="6798171"/>
            <a:ext cx="589502" cy="589502"/>
            <a:chOff x="0" y="0"/>
            <a:chExt cx="786003" cy="786003"/>
          </a:xfrm>
        </p:grpSpPr>
        <p:sp>
          <p:nvSpPr>
            <p:cNvPr id="495" name="Google Shape;495;p12"/>
            <p:cNvSpPr/>
            <p:nvPr/>
          </p:nvSpPr>
          <p:spPr>
            <a:xfrm>
              <a:off x="6350" y="6350"/>
              <a:ext cx="773303" cy="773303"/>
            </a:xfrm>
            <a:custGeom>
              <a:rect b="b" l="l" r="r" t="t"/>
              <a:pathLst>
                <a:path extrusionOk="0" h="773303" w="773303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8904" y="0"/>
                  </a:lnTo>
                  <a:cubicBezTo>
                    <a:pt x="708660" y="0"/>
                    <a:pt x="773303" y="64643"/>
                    <a:pt x="773303" y="144399"/>
                  </a:cubicBezTo>
                  <a:lnTo>
                    <a:pt x="773303" y="628904"/>
                  </a:lnTo>
                  <a:cubicBezTo>
                    <a:pt x="773303" y="708660"/>
                    <a:pt x="708660" y="773303"/>
                    <a:pt x="628904" y="773303"/>
                  </a:cubicBezTo>
                  <a:lnTo>
                    <a:pt x="144399" y="773303"/>
                  </a:lnTo>
                  <a:cubicBezTo>
                    <a:pt x="64643" y="773303"/>
                    <a:pt x="0" y="708660"/>
                    <a:pt x="0" y="628904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0" y="0"/>
              <a:ext cx="786003" cy="786003"/>
            </a:xfrm>
            <a:custGeom>
              <a:rect b="b" l="l" r="r" t="t"/>
              <a:pathLst>
                <a:path extrusionOk="0" h="786003" w="786003">
                  <a:moveTo>
                    <a:pt x="0" y="150749"/>
                  </a:moveTo>
                  <a:cubicBezTo>
                    <a:pt x="0" y="67437"/>
                    <a:pt x="67437" y="0"/>
                    <a:pt x="150749" y="0"/>
                  </a:cubicBezTo>
                  <a:lnTo>
                    <a:pt x="635254" y="0"/>
                  </a:lnTo>
                  <a:lnTo>
                    <a:pt x="635254" y="6350"/>
                  </a:lnTo>
                  <a:lnTo>
                    <a:pt x="635254" y="0"/>
                  </a:lnTo>
                  <a:cubicBezTo>
                    <a:pt x="718566" y="0"/>
                    <a:pt x="786003" y="67437"/>
                    <a:pt x="786003" y="150749"/>
                  </a:cubicBezTo>
                  <a:lnTo>
                    <a:pt x="786003" y="635254"/>
                  </a:lnTo>
                  <a:lnTo>
                    <a:pt x="779653" y="635254"/>
                  </a:lnTo>
                  <a:lnTo>
                    <a:pt x="786003" y="635254"/>
                  </a:lnTo>
                  <a:cubicBezTo>
                    <a:pt x="786003" y="718566"/>
                    <a:pt x="718566" y="786003"/>
                    <a:pt x="635254" y="786003"/>
                  </a:cubicBezTo>
                  <a:lnTo>
                    <a:pt x="635254" y="779653"/>
                  </a:lnTo>
                  <a:lnTo>
                    <a:pt x="635254" y="786003"/>
                  </a:lnTo>
                  <a:lnTo>
                    <a:pt x="150749" y="786003"/>
                  </a:lnTo>
                  <a:lnTo>
                    <a:pt x="150749" y="779653"/>
                  </a:lnTo>
                  <a:lnTo>
                    <a:pt x="150749" y="786003"/>
                  </a:lnTo>
                  <a:cubicBezTo>
                    <a:pt x="67437" y="786003"/>
                    <a:pt x="0" y="718566"/>
                    <a:pt x="0" y="635254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254"/>
                  </a:lnTo>
                  <a:lnTo>
                    <a:pt x="6350" y="635254"/>
                  </a:lnTo>
                  <a:lnTo>
                    <a:pt x="12700" y="635254"/>
                  </a:lnTo>
                  <a:cubicBezTo>
                    <a:pt x="12700" y="711454"/>
                    <a:pt x="74549" y="773303"/>
                    <a:pt x="150749" y="773303"/>
                  </a:cubicBezTo>
                  <a:lnTo>
                    <a:pt x="635254" y="773303"/>
                  </a:lnTo>
                  <a:cubicBezTo>
                    <a:pt x="711454" y="773303"/>
                    <a:pt x="773303" y="711454"/>
                    <a:pt x="773303" y="635254"/>
                  </a:cubicBezTo>
                  <a:lnTo>
                    <a:pt x="773303" y="150749"/>
                  </a:lnTo>
                  <a:lnTo>
                    <a:pt x="779653" y="150749"/>
                  </a:lnTo>
                  <a:lnTo>
                    <a:pt x="773303" y="150749"/>
                  </a:lnTo>
                  <a:cubicBezTo>
                    <a:pt x="773303" y="74549"/>
                    <a:pt x="711454" y="12700"/>
                    <a:pt x="635254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12"/>
          <p:cNvGrpSpPr/>
          <p:nvPr/>
        </p:nvGrpSpPr>
        <p:grpSpPr>
          <a:xfrm>
            <a:off x="998935" y="6851154"/>
            <a:ext cx="386655" cy="483394"/>
            <a:chOff x="0" y="0"/>
            <a:chExt cx="515540" cy="644525"/>
          </a:xfrm>
        </p:grpSpPr>
        <p:sp>
          <p:nvSpPr>
            <p:cNvPr id="498" name="Google Shape;498;p12"/>
            <p:cNvSpPr/>
            <p:nvPr/>
          </p:nvSpPr>
          <p:spPr>
            <a:xfrm>
              <a:off x="0" y="0"/>
              <a:ext cx="515540" cy="644525"/>
            </a:xfrm>
            <a:custGeom>
              <a:rect b="b" l="l" r="r" t="t"/>
              <a:pathLst>
                <a:path extrusionOk="0" h="644525" w="515540">
                  <a:moveTo>
                    <a:pt x="0" y="0"/>
                  </a:moveTo>
                  <a:lnTo>
                    <a:pt x="515540" y="0"/>
                  </a:lnTo>
                  <a:lnTo>
                    <a:pt x="515540" y="644525"/>
                  </a:lnTo>
                  <a:lnTo>
                    <a:pt x="0" y="6445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99" name="Google Shape;499;p12"/>
            <p:cNvSpPr txBox="1"/>
            <p:nvPr/>
          </p:nvSpPr>
          <p:spPr>
            <a:xfrm>
              <a:off x="0" y="47625"/>
              <a:ext cx="515540" cy="5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0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3</a:t>
              </a:r>
              <a:endParaRPr/>
            </a:p>
          </p:txBody>
        </p:sp>
      </p:grpSp>
      <p:grpSp>
        <p:nvGrpSpPr>
          <p:cNvPr id="500" name="Google Shape;500;p12"/>
          <p:cNvGrpSpPr/>
          <p:nvPr/>
        </p:nvGrpSpPr>
        <p:grpSpPr>
          <a:xfrm>
            <a:off x="1740099" y="6877199"/>
            <a:ext cx="3222724" cy="417016"/>
            <a:chOff x="0" y="-19050"/>
            <a:chExt cx="4296965" cy="556022"/>
          </a:xfrm>
        </p:grpSpPr>
        <p:sp>
          <p:nvSpPr>
            <p:cNvPr id="501" name="Google Shape;501;p12"/>
            <p:cNvSpPr/>
            <p:nvPr/>
          </p:nvSpPr>
          <p:spPr>
            <a:xfrm>
              <a:off x="0" y="0"/>
              <a:ext cx="4296965" cy="536972"/>
            </a:xfrm>
            <a:custGeom>
              <a:rect b="b" l="l" r="r" t="t"/>
              <a:pathLst>
                <a:path extrusionOk="0" h="536972" w="4296965">
                  <a:moveTo>
                    <a:pt x="0" y="0"/>
                  </a:moveTo>
                  <a:lnTo>
                    <a:pt x="4296965" y="0"/>
                  </a:lnTo>
                  <a:lnTo>
                    <a:pt x="4296965" y="536972"/>
                  </a:lnTo>
                  <a:lnTo>
                    <a:pt x="0" y="536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02" name="Google Shape;502;p12"/>
            <p:cNvSpPr txBox="1"/>
            <p:nvPr/>
          </p:nvSpPr>
          <p:spPr>
            <a:xfrm>
              <a:off x="0" y="-19050"/>
              <a:ext cx="4296965" cy="556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Resultados</a:t>
              </a:r>
              <a:endParaRPr/>
            </a:p>
          </p:txBody>
        </p:sp>
      </p:grpSp>
      <p:grpSp>
        <p:nvGrpSpPr>
          <p:cNvPr id="503" name="Google Shape;503;p12"/>
          <p:cNvGrpSpPr/>
          <p:nvPr/>
        </p:nvGrpSpPr>
        <p:grpSpPr>
          <a:xfrm>
            <a:off x="1740099" y="7391697"/>
            <a:ext cx="8787556" cy="469552"/>
            <a:chOff x="0" y="-76200"/>
            <a:chExt cx="11716742" cy="626070"/>
          </a:xfrm>
        </p:grpSpPr>
        <p:sp>
          <p:nvSpPr>
            <p:cNvPr id="504" name="Google Shape;504;p12"/>
            <p:cNvSpPr/>
            <p:nvPr/>
          </p:nvSpPr>
          <p:spPr>
            <a:xfrm>
              <a:off x="0" y="0"/>
              <a:ext cx="11716741" cy="549870"/>
            </a:xfrm>
            <a:custGeom>
              <a:rect b="b" l="l" r="r" t="t"/>
              <a:pathLst>
                <a:path extrusionOk="0" h="549870" w="11716741">
                  <a:moveTo>
                    <a:pt x="0" y="0"/>
                  </a:moveTo>
                  <a:lnTo>
                    <a:pt x="11716741" y="0"/>
                  </a:lnTo>
                  <a:lnTo>
                    <a:pt x="11716741" y="549870"/>
                  </a:lnTo>
                  <a:lnTo>
                    <a:pt x="0" y="5498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05" name="Google Shape;505;p12"/>
            <p:cNvSpPr txBox="1"/>
            <p:nvPr/>
          </p:nvSpPr>
          <p:spPr>
            <a:xfrm>
              <a:off x="0" y="-76200"/>
              <a:ext cx="11716742" cy="6260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Incremento del 35% en eficiencia y reducción del 28% en costos.</a:t>
              </a:r>
              <a:endParaRPr/>
            </a:p>
          </p:txBody>
        </p:sp>
      </p:grpSp>
      <p:grpSp>
        <p:nvGrpSpPr>
          <p:cNvPr id="506" name="Google Shape;506;p12"/>
          <p:cNvGrpSpPr/>
          <p:nvPr/>
        </p:nvGrpSpPr>
        <p:grpSpPr>
          <a:xfrm>
            <a:off x="897583" y="8372029"/>
            <a:ext cx="589502" cy="589502"/>
            <a:chOff x="0" y="0"/>
            <a:chExt cx="786003" cy="786003"/>
          </a:xfrm>
        </p:grpSpPr>
        <p:sp>
          <p:nvSpPr>
            <p:cNvPr id="507" name="Google Shape;507;p12"/>
            <p:cNvSpPr/>
            <p:nvPr/>
          </p:nvSpPr>
          <p:spPr>
            <a:xfrm>
              <a:off x="6350" y="6350"/>
              <a:ext cx="773303" cy="773303"/>
            </a:xfrm>
            <a:custGeom>
              <a:rect b="b" l="l" r="r" t="t"/>
              <a:pathLst>
                <a:path extrusionOk="0" h="773303" w="773303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8904" y="0"/>
                  </a:lnTo>
                  <a:cubicBezTo>
                    <a:pt x="708660" y="0"/>
                    <a:pt x="773303" y="64643"/>
                    <a:pt x="773303" y="144399"/>
                  </a:cubicBezTo>
                  <a:lnTo>
                    <a:pt x="773303" y="628904"/>
                  </a:lnTo>
                  <a:cubicBezTo>
                    <a:pt x="773303" y="708660"/>
                    <a:pt x="708660" y="773303"/>
                    <a:pt x="628904" y="773303"/>
                  </a:cubicBezTo>
                  <a:lnTo>
                    <a:pt x="144399" y="773303"/>
                  </a:lnTo>
                  <a:cubicBezTo>
                    <a:pt x="64643" y="773303"/>
                    <a:pt x="0" y="708660"/>
                    <a:pt x="0" y="628904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2"/>
            <p:cNvSpPr/>
            <p:nvPr/>
          </p:nvSpPr>
          <p:spPr>
            <a:xfrm>
              <a:off x="0" y="0"/>
              <a:ext cx="786003" cy="786003"/>
            </a:xfrm>
            <a:custGeom>
              <a:rect b="b" l="l" r="r" t="t"/>
              <a:pathLst>
                <a:path extrusionOk="0" h="786003" w="786003">
                  <a:moveTo>
                    <a:pt x="0" y="150749"/>
                  </a:moveTo>
                  <a:cubicBezTo>
                    <a:pt x="0" y="67437"/>
                    <a:pt x="67437" y="0"/>
                    <a:pt x="150749" y="0"/>
                  </a:cubicBezTo>
                  <a:lnTo>
                    <a:pt x="635254" y="0"/>
                  </a:lnTo>
                  <a:lnTo>
                    <a:pt x="635254" y="6350"/>
                  </a:lnTo>
                  <a:lnTo>
                    <a:pt x="635254" y="0"/>
                  </a:lnTo>
                  <a:cubicBezTo>
                    <a:pt x="718566" y="0"/>
                    <a:pt x="786003" y="67437"/>
                    <a:pt x="786003" y="150749"/>
                  </a:cubicBezTo>
                  <a:lnTo>
                    <a:pt x="786003" y="635254"/>
                  </a:lnTo>
                  <a:lnTo>
                    <a:pt x="779653" y="635254"/>
                  </a:lnTo>
                  <a:lnTo>
                    <a:pt x="786003" y="635254"/>
                  </a:lnTo>
                  <a:cubicBezTo>
                    <a:pt x="786003" y="718566"/>
                    <a:pt x="718566" y="786003"/>
                    <a:pt x="635254" y="786003"/>
                  </a:cubicBezTo>
                  <a:lnTo>
                    <a:pt x="635254" y="779653"/>
                  </a:lnTo>
                  <a:lnTo>
                    <a:pt x="635254" y="786003"/>
                  </a:lnTo>
                  <a:lnTo>
                    <a:pt x="150749" y="786003"/>
                  </a:lnTo>
                  <a:lnTo>
                    <a:pt x="150749" y="779653"/>
                  </a:lnTo>
                  <a:lnTo>
                    <a:pt x="150749" y="786003"/>
                  </a:lnTo>
                  <a:cubicBezTo>
                    <a:pt x="67437" y="786003"/>
                    <a:pt x="0" y="718566"/>
                    <a:pt x="0" y="635254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254"/>
                  </a:lnTo>
                  <a:lnTo>
                    <a:pt x="6350" y="635254"/>
                  </a:lnTo>
                  <a:lnTo>
                    <a:pt x="12700" y="635254"/>
                  </a:lnTo>
                  <a:cubicBezTo>
                    <a:pt x="12700" y="711454"/>
                    <a:pt x="74549" y="773303"/>
                    <a:pt x="150749" y="773303"/>
                  </a:cubicBezTo>
                  <a:lnTo>
                    <a:pt x="635254" y="773303"/>
                  </a:lnTo>
                  <a:cubicBezTo>
                    <a:pt x="711454" y="773303"/>
                    <a:pt x="773303" y="711454"/>
                    <a:pt x="773303" y="635254"/>
                  </a:cubicBezTo>
                  <a:lnTo>
                    <a:pt x="773303" y="150749"/>
                  </a:lnTo>
                  <a:lnTo>
                    <a:pt x="779653" y="150749"/>
                  </a:lnTo>
                  <a:lnTo>
                    <a:pt x="773303" y="150749"/>
                  </a:lnTo>
                  <a:cubicBezTo>
                    <a:pt x="773303" y="74549"/>
                    <a:pt x="711454" y="12700"/>
                    <a:pt x="635254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" name="Google Shape;509;p12"/>
          <p:cNvGrpSpPr/>
          <p:nvPr/>
        </p:nvGrpSpPr>
        <p:grpSpPr>
          <a:xfrm>
            <a:off x="998935" y="8425011"/>
            <a:ext cx="386655" cy="483394"/>
            <a:chOff x="0" y="0"/>
            <a:chExt cx="515540" cy="644525"/>
          </a:xfrm>
        </p:grpSpPr>
        <p:sp>
          <p:nvSpPr>
            <p:cNvPr id="510" name="Google Shape;510;p12"/>
            <p:cNvSpPr/>
            <p:nvPr/>
          </p:nvSpPr>
          <p:spPr>
            <a:xfrm>
              <a:off x="0" y="0"/>
              <a:ext cx="515540" cy="644525"/>
            </a:xfrm>
            <a:custGeom>
              <a:rect b="b" l="l" r="r" t="t"/>
              <a:pathLst>
                <a:path extrusionOk="0" h="644525" w="515540">
                  <a:moveTo>
                    <a:pt x="0" y="0"/>
                  </a:moveTo>
                  <a:lnTo>
                    <a:pt x="515540" y="0"/>
                  </a:lnTo>
                  <a:lnTo>
                    <a:pt x="515540" y="644525"/>
                  </a:lnTo>
                  <a:lnTo>
                    <a:pt x="0" y="6445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1" name="Google Shape;511;p12"/>
            <p:cNvSpPr txBox="1"/>
            <p:nvPr/>
          </p:nvSpPr>
          <p:spPr>
            <a:xfrm>
              <a:off x="0" y="47625"/>
              <a:ext cx="515540" cy="59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0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4</a:t>
              </a:r>
              <a:endParaRPr/>
            </a:p>
          </p:txBody>
        </p:sp>
      </p:grpSp>
      <p:grpSp>
        <p:nvGrpSpPr>
          <p:cNvPr id="512" name="Google Shape;512;p12"/>
          <p:cNvGrpSpPr/>
          <p:nvPr/>
        </p:nvGrpSpPr>
        <p:grpSpPr>
          <a:xfrm>
            <a:off x="1740099" y="8451057"/>
            <a:ext cx="3222724" cy="417016"/>
            <a:chOff x="0" y="-19050"/>
            <a:chExt cx="4296965" cy="556022"/>
          </a:xfrm>
        </p:grpSpPr>
        <p:sp>
          <p:nvSpPr>
            <p:cNvPr id="513" name="Google Shape;513;p12"/>
            <p:cNvSpPr/>
            <p:nvPr/>
          </p:nvSpPr>
          <p:spPr>
            <a:xfrm>
              <a:off x="0" y="0"/>
              <a:ext cx="4296965" cy="536972"/>
            </a:xfrm>
            <a:custGeom>
              <a:rect b="b" l="l" r="r" t="t"/>
              <a:pathLst>
                <a:path extrusionOk="0" h="536972" w="4296965">
                  <a:moveTo>
                    <a:pt x="0" y="0"/>
                  </a:moveTo>
                  <a:lnTo>
                    <a:pt x="4296965" y="0"/>
                  </a:lnTo>
                  <a:lnTo>
                    <a:pt x="4296965" y="536972"/>
                  </a:lnTo>
                  <a:lnTo>
                    <a:pt x="0" y="536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4" name="Google Shape;514;p12"/>
            <p:cNvSpPr txBox="1"/>
            <p:nvPr/>
          </p:nvSpPr>
          <p:spPr>
            <a:xfrm>
              <a:off x="0" y="-19050"/>
              <a:ext cx="4296965" cy="556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Lecciones clave</a:t>
              </a:r>
              <a:endParaRPr/>
            </a:p>
          </p:txBody>
        </p:sp>
      </p:grpSp>
      <p:grpSp>
        <p:nvGrpSpPr>
          <p:cNvPr id="515" name="Google Shape;515;p12"/>
          <p:cNvGrpSpPr/>
          <p:nvPr/>
        </p:nvGrpSpPr>
        <p:grpSpPr>
          <a:xfrm>
            <a:off x="1740099" y="8965555"/>
            <a:ext cx="8787556" cy="469552"/>
            <a:chOff x="0" y="-76200"/>
            <a:chExt cx="11716742" cy="626070"/>
          </a:xfrm>
        </p:grpSpPr>
        <p:sp>
          <p:nvSpPr>
            <p:cNvPr id="516" name="Google Shape;516;p12"/>
            <p:cNvSpPr/>
            <p:nvPr/>
          </p:nvSpPr>
          <p:spPr>
            <a:xfrm>
              <a:off x="0" y="0"/>
              <a:ext cx="11716741" cy="549870"/>
            </a:xfrm>
            <a:custGeom>
              <a:rect b="b" l="l" r="r" t="t"/>
              <a:pathLst>
                <a:path extrusionOk="0" h="549870" w="11716741">
                  <a:moveTo>
                    <a:pt x="0" y="0"/>
                  </a:moveTo>
                  <a:lnTo>
                    <a:pt x="11716741" y="0"/>
                  </a:lnTo>
                  <a:lnTo>
                    <a:pt x="11716741" y="549870"/>
                  </a:lnTo>
                  <a:lnTo>
                    <a:pt x="0" y="5498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17" name="Google Shape;517;p12"/>
            <p:cNvSpPr txBox="1"/>
            <p:nvPr/>
          </p:nvSpPr>
          <p:spPr>
            <a:xfrm>
              <a:off x="0" y="-76200"/>
              <a:ext cx="11716742" cy="6260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Capacitación, personalización y enfoque en factores críticos de éxito.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527" name="Google Shape;527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grpSp>
        <p:nvGrpSpPr>
          <p:cNvPr id="528" name="Google Shape;528;p13"/>
          <p:cNvGrpSpPr/>
          <p:nvPr/>
        </p:nvGrpSpPr>
        <p:grpSpPr>
          <a:xfrm>
            <a:off x="992238" y="2113061"/>
            <a:ext cx="11585525" cy="907405"/>
            <a:chOff x="0" y="-28575"/>
            <a:chExt cx="15447367" cy="1209873"/>
          </a:xfrm>
        </p:grpSpPr>
        <p:sp>
          <p:nvSpPr>
            <p:cNvPr id="529" name="Google Shape;529;p13"/>
            <p:cNvSpPr/>
            <p:nvPr/>
          </p:nvSpPr>
          <p:spPr>
            <a:xfrm>
              <a:off x="0" y="0"/>
              <a:ext cx="15447367" cy="1181298"/>
            </a:xfrm>
            <a:custGeom>
              <a:rect b="b" l="l" r="r" t="t"/>
              <a:pathLst>
                <a:path extrusionOk="0" h="1181298" w="15447367">
                  <a:moveTo>
                    <a:pt x="0" y="0"/>
                  </a:moveTo>
                  <a:lnTo>
                    <a:pt x="15447367" y="0"/>
                  </a:lnTo>
                  <a:lnTo>
                    <a:pt x="1544736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0" name="Google Shape;530;p13"/>
            <p:cNvSpPr txBox="1"/>
            <p:nvPr/>
          </p:nvSpPr>
          <p:spPr>
            <a:xfrm>
              <a:off x="0" y="-28575"/>
              <a:ext cx="15447367" cy="12098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Conclusiones y Tendencias Futuras</a:t>
              </a:r>
              <a:endParaRPr/>
            </a:p>
          </p:txBody>
        </p:sp>
      </p:grpSp>
      <p:grpSp>
        <p:nvGrpSpPr>
          <p:cNvPr id="531" name="Google Shape;531;p13"/>
          <p:cNvGrpSpPr/>
          <p:nvPr/>
        </p:nvGrpSpPr>
        <p:grpSpPr>
          <a:xfrm>
            <a:off x="2823419" y="3684984"/>
            <a:ext cx="3612951" cy="457199"/>
            <a:chOff x="0" y="-19050"/>
            <a:chExt cx="4817268" cy="609600"/>
          </a:xfrm>
        </p:grpSpPr>
        <p:sp>
          <p:nvSpPr>
            <p:cNvPr id="532" name="Google Shape;532;p13"/>
            <p:cNvSpPr/>
            <p:nvPr/>
          </p:nvSpPr>
          <p:spPr>
            <a:xfrm>
              <a:off x="0" y="0"/>
              <a:ext cx="4817268" cy="590550"/>
            </a:xfrm>
            <a:custGeom>
              <a:rect b="b" l="l" r="r" t="t"/>
              <a:pathLst>
                <a:path extrusionOk="0" h="590550" w="4817268">
                  <a:moveTo>
                    <a:pt x="0" y="0"/>
                  </a:moveTo>
                  <a:lnTo>
                    <a:pt x="4817268" y="0"/>
                  </a:lnTo>
                  <a:lnTo>
                    <a:pt x="481726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3" name="Google Shape;533;p13"/>
            <p:cNvSpPr txBox="1"/>
            <p:nvPr/>
          </p:nvSpPr>
          <p:spPr>
            <a:xfrm>
              <a:off x="0" y="-19050"/>
              <a:ext cx="4817268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Adaptación constante</a:t>
              </a:r>
              <a:endParaRPr/>
            </a:p>
          </p:txBody>
        </p:sp>
      </p:grpSp>
      <p:grpSp>
        <p:nvGrpSpPr>
          <p:cNvPr id="534" name="Google Shape;534;p13"/>
          <p:cNvGrpSpPr/>
          <p:nvPr/>
        </p:nvGrpSpPr>
        <p:grpSpPr>
          <a:xfrm>
            <a:off x="992238" y="4248001"/>
            <a:ext cx="5444132" cy="971550"/>
            <a:chOff x="0" y="-85725"/>
            <a:chExt cx="7258843" cy="1295400"/>
          </a:xfrm>
        </p:grpSpPr>
        <p:sp>
          <p:nvSpPr>
            <p:cNvPr id="535" name="Google Shape;535;p13"/>
            <p:cNvSpPr/>
            <p:nvPr/>
          </p:nvSpPr>
          <p:spPr>
            <a:xfrm>
              <a:off x="0" y="0"/>
              <a:ext cx="7258843" cy="1209675"/>
            </a:xfrm>
            <a:custGeom>
              <a:rect b="b" l="l" r="r" t="t"/>
              <a:pathLst>
                <a:path extrusionOk="0" h="1209675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36" name="Google Shape;536;p13"/>
            <p:cNvSpPr txBox="1"/>
            <p:nvPr/>
          </p:nvSpPr>
          <p:spPr>
            <a:xfrm>
              <a:off x="0" y="-85725"/>
              <a:ext cx="7258843" cy="12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El entorno tecnológico exige actualización continua.</a:t>
              </a:r>
              <a:endParaRPr/>
            </a:p>
          </p:txBody>
        </p:sp>
      </p:grpSp>
      <p:sp>
        <p:nvSpPr>
          <p:cNvPr descr="preencoded.png" id="537" name="Google Shape;537;p13"/>
          <p:cNvSpPr/>
          <p:nvPr/>
        </p:nvSpPr>
        <p:spPr>
          <a:xfrm>
            <a:off x="6861572" y="3587502"/>
            <a:ext cx="4564856" cy="4564856"/>
          </a:xfrm>
          <a:custGeom>
            <a:rect b="b" l="l" r="r" t="t"/>
            <a:pathLst>
              <a:path extrusionOk="0" h="4564856" w="4564856">
                <a:moveTo>
                  <a:pt x="0" y="0"/>
                </a:moveTo>
                <a:lnTo>
                  <a:pt x="4564857" y="0"/>
                </a:lnTo>
                <a:lnTo>
                  <a:pt x="4564857" y="4564857"/>
                </a:lnTo>
                <a:lnTo>
                  <a:pt x="0" y="4564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538" name="Google Shape;538;p13"/>
          <p:cNvGrpSpPr/>
          <p:nvPr/>
        </p:nvGrpSpPr>
        <p:grpSpPr>
          <a:xfrm>
            <a:off x="7231410" y="3957340"/>
            <a:ext cx="718185" cy="718280"/>
            <a:chOff x="0" y="0"/>
            <a:chExt cx="957580" cy="957707"/>
          </a:xfrm>
        </p:grpSpPr>
        <p:sp>
          <p:nvSpPr>
            <p:cNvPr id="539" name="Google Shape;539;p13"/>
            <p:cNvSpPr/>
            <p:nvPr/>
          </p:nvSpPr>
          <p:spPr>
            <a:xfrm>
              <a:off x="6350" y="6350"/>
              <a:ext cx="944880" cy="944880"/>
            </a:xfrm>
            <a:custGeom>
              <a:rect b="b" l="l" r="r" t="t"/>
              <a:pathLst>
                <a:path extrusionOk="0" h="944880" w="944880">
                  <a:moveTo>
                    <a:pt x="0" y="472440"/>
                  </a:moveTo>
                  <a:cubicBezTo>
                    <a:pt x="0" y="211582"/>
                    <a:pt x="211582" y="0"/>
                    <a:pt x="472440" y="0"/>
                  </a:cubicBezTo>
                  <a:cubicBezTo>
                    <a:pt x="733298" y="0"/>
                    <a:pt x="944880" y="211582"/>
                    <a:pt x="944880" y="472440"/>
                  </a:cubicBezTo>
                  <a:cubicBezTo>
                    <a:pt x="944880" y="733298"/>
                    <a:pt x="733298" y="944880"/>
                    <a:pt x="472440" y="944880"/>
                  </a:cubicBezTo>
                  <a:cubicBezTo>
                    <a:pt x="211582" y="944880"/>
                    <a:pt x="0" y="733425"/>
                    <a:pt x="0" y="47244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0" y="0"/>
              <a:ext cx="957580" cy="957707"/>
            </a:xfrm>
            <a:custGeom>
              <a:rect b="b" l="l" r="r" t="t"/>
              <a:pathLst>
                <a:path extrusionOk="0" h="957707" w="957580">
                  <a:moveTo>
                    <a:pt x="0" y="478790"/>
                  </a:moveTo>
                  <a:cubicBezTo>
                    <a:pt x="0" y="214376"/>
                    <a:pt x="214376" y="0"/>
                    <a:pt x="478790" y="0"/>
                  </a:cubicBezTo>
                  <a:cubicBezTo>
                    <a:pt x="479425" y="0"/>
                    <a:pt x="480060" y="127"/>
                    <a:pt x="480695" y="254"/>
                  </a:cubicBezTo>
                  <a:lnTo>
                    <a:pt x="478790" y="6350"/>
                  </a:lnTo>
                  <a:lnTo>
                    <a:pt x="478790" y="0"/>
                  </a:lnTo>
                  <a:lnTo>
                    <a:pt x="478790" y="6350"/>
                  </a:lnTo>
                  <a:lnTo>
                    <a:pt x="478790" y="0"/>
                  </a:lnTo>
                  <a:cubicBezTo>
                    <a:pt x="743204" y="0"/>
                    <a:pt x="957580" y="214376"/>
                    <a:pt x="957580" y="478790"/>
                  </a:cubicBezTo>
                  <a:cubicBezTo>
                    <a:pt x="957580" y="480441"/>
                    <a:pt x="956945" y="482092"/>
                    <a:pt x="955675" y="483235"/>
                  </a:cubicBezTo>
                  <a:lnTo>
                    <a:pt x="951230" y="478790"/>
                  </a:lnTo>
                  <a:lnTo>
                    <a:pt x="957580" y="478790"/>
                  </a:lnTo>
                  <a:cubicBezTo>
                    <a:pt x="957580" y="743204"/>
                    <a:pt x="743204" y="957580"/>
                    <a:pt x="478790" y="957580"/>
                  </a:cubicBezTo>
                  <a:lnTo>
                    <a:pt x="478790" y="951230"/>
                  </a:lnTo>
                  <a:lnTo>
                    <a:pt x="478790" y="944880"/>
                  </a:lnTo>
                  <a:lnTo>
                    <a:pt x="478790" y="951230"/>
                  </a:lnTo>
                  <a:lnTo>
                    <a:pt x="478790" y="957580"/>
                  </a:lnTo>
                  <a:cubicBezTo>
                    <a:pt x="214376" y="957707"/>
                    <a:pt x="0" y="743331"/>
                    <a:pt x="0" y="478790"/>
                  </a:cubicBezTo>
                  <a:cubicBezTo>
                    <a:pt x="0" y="475234"/>
                    <a:pt x="2794" y="472440"/>
                    <a:pt x="6350" y="472440"/>
                  </a:cubicBezTo>
                  <a:lnTo>
                    <a:pt x="6350" y="478790"/>
                  </a:lnTo>
                  <a:lnTo>
                    <a:pt x="0" y="478790"/>
                  </a:lnTo>
                  <a:moveTo>
                    <a:pt x="12700" y="478790"/>
                  </a:moveTo>
                  <a:cubicBezTo>
                    <a:pt x="12700" y="482346"/>
                    <a:pt x="9906" y="485140"/>
                    <a:pt x="6350" y="485140"/>
                  </a:cubicBezTo>
                  <a:lnTo>
                    <a:pt x="6350" y="478790"/>
                  </a:lnTo>
                  <a:lnTo>
                    <a:pt x="12700" y="478790"/>
                  </a:lnTo>
                  <a:cubicBezTo>
                    <a:pt x="12700" y="736219"/>
                    <a:pt x="221361" y="944880"/>
                    <a:pt x="478790" y="944880"/>
                  </a:cubicBezTo>
                  <a:cubicBezTo>
                    <a:pt x="482346" y="944880"/>
                    <a:pt x="485140" y="947674"/>
                    <a:pt x="485140" y="951230"/>
                  </a:cubicBezTo>
                  <a:cubicBezTo>
                    <a:pt x="485140" y="954786"/>
                    <a:pt x="482346" y="957580"/>
                    <a:pt x="478790" y="957580"/>
                  </a:cubicBezTo>
                  <a:cubicBezTo>
                    <a:pt x="475234" y="957580"/>
                    <a:pt x="472440" y="954786"/>
                    <a:pt x="472440" y="951230"/>
                  </a:cubicBezTo>
                  <a:cubicBezTo>
                    <a:pt x="472440" y="947674"/>
                    <a:pt x="475234" y="944880"/>
                    <a:pt x="478790" y="944880"/>
                  </a:cubicBezTo>
                  <a:cubicBezTo>
                    <a:pt x="736219" y="944880"/>
                    <a:pt x="944880" y="736219"/>
                    <a:pt x="944880" y="478790"/>
                  </a:cubicBezTo>
                  <a:cubicBezTo>
                    <a:pt x="944880" y="477139"/>
                    <a:pt x="945515" y="475488"/>
                    <a:pt x="946785" y="474345"/>
                  </a:cubicBezTo>
                  <a:lnTo>
                    <a:pt x="951230" y="478790"/>
                  </a:lnTo>
                  <a:lnTo>
                    <a:pt x="944880" y="478790"/>
                  </a:lnTo>
                  <a:cubicBezTo>
                    <a:pt x="945007" y="221361"/>
                    <a:pt x="736219" y="12700"/>
                    <a:pt x="478790" y="12700"/>
                  </a:cubicBezTo>
                  <a:cubicBezTo>
                    <a:pt x="478155" y="12700"/>
                    <a:pt x="477520" y="12573"/>
                    <a:pt x="476885" y="12446"/>
                  </a:cubicBezTo>
                  <a:lnTo>
                    <a:pt x="478790" y="6350"/>
                  </a:lnTo>
                  <a:lnTo>
                    <a:pt x="478790" y="12700"/>
                  </a:lnTo>
                  <a:cubicBezTo>
                    <a:pt x="221361" y="12700"/>
                    <a:pt x="12700" y="221361"/>
                    <a:pt x="12700" y="47879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13"/>
          <p:cNvGrpSpPr/>
          <p:nvPr/>
        </p:nvGrpSpPr>
        <p:grpSpPr>
          <a:xfrm>
            <a:off x="7430989" y="4038451"/>
            <a:ext cx="318939" cy="477291"/>
            <a:chOff x="0" y="-104775"/>
            <a:chExt cx="425252" cy="636388"/>
          </a:xfrm>
        </p:grpSpPr>
        <p:sp>
          <p:nvSpPr>
            <p:cNvPr id="542" name="Google Shape;542;p13"/>
            <p:cNvSpPr/>
            <p:nvPr/>
          </p:nvSpPr>
          <p:spPr>
            <a:xfrm>
              <a:off x="0" y="0"/>
              <a:ext cx="425252" cy="531613"/>
            </a:xfrm>
            <a:custGeom>
              <a:rect b="b" l="l" r="r" t="t"/>
              <a:pathLst>
                <a:path extrusionOk="0" h="531613" w="425252">
                  <a:moveTo>
                    <a:pt x="0" y="0"/>
                  </a:moveTo>
                  <a:lnTo>
                    <a:pt x="425252" y="0"/>
                  </a:lnTo>
                  <a:lnTo>
                    <a:pt x="425252" y="531613"/>
                  </a:lnTo>
                  <a:lnTo>
                    <a:pt x="0" y="5316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43" name="Google Shape;543;p13"/>
            <p:cNvSpPr txBox="1"/>
            <p:nvPr/>
          </p:nvSpPr>
          <p:spPr>
            <a:xfrm>
              <a:off x="0" y="-104775"/>
              <a:ext cx="425252" cy="636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1</a:t>
              </a:r>
              <a:endParaRPr/>
            </a:p>
          </p:txBody>
        </p:sp>
      </p:grpSp>
      <p:grpSp>
        <p:nvGrpSpPr>
          <p:cNvPr id="544" name="Google Shape;544;p13"/>
          <p:cNvGrpSpPr/>
          <p:nvPr/>
        </p:nvGrpSpPr>
        <p:grpSpPr>
          <a:xfrm>
            <a:off x="11851630" y="3684984"/>
            <a:ext cx="3544044" cy="457199"/>
            <a:chOff x="0" y="-19050"/>
            <a:chExt cx="4725392" cy="609600"/>
          </a:xfrm>
        </p:grpSpPr>
        <p:sp>
          <p:nvSpPr>
            <p:cNvPr id="545" name="Google Shape;545;p13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46" name="Google Shape;546;p1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Capacitación</a:t>
              </a:r>
              <a:endParaRPr/>
            </a:p>
          </p:txBody>
        </p:sp>
      </p:grpSp>
      <p:grpSp>
        <p:nvGrpSpPr>
          <p:cNvPr id="547" name="Google Shape;547;p13"/>
          <p:cNvGrpSpPr/>
          <p:nvPr/>
        </p:nvGrpSpPr>
        <p:grpSpPr>
          <a:xfrm>
            <a:off x="11851630" y="4248001"/>
            <a:ext cx="5444132" cy="971550"/>
            <a:chOff x="0" y="-85725"/>
            <a:chExt cx="7258843" cy="1295400"/>
          </a:xfrm>
        </p:grpSpPr>
        <p:sp>
          <p:nvSpPr>
            <p:cNvPr id="548" name="Google Shape;548;p13"/>
            <p:cNvSpPr/>
            <p:nvPr/>
          </p:nvSpPr>
          <p:spPr>
            <a:xfrm>
              <a:off x="0" y="0"/>
              <a:ext cx="7258843" cy="1209675"/>
            </a:xfrm>
            <a:custGeom>
              <a:rect b="b" l="l" r="r" t="t"/>
              <a:pathLst>
                <a:path extrusionOk="0" h="1209675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49" name="Google Shape;549;p13"/>
            <p:cNvSpPr txBox="1"/>
            <p:nvPr/>
          </p:nvSpPr>
          <p:spPr>
            <a:xfrm>
              <a:off x="0" y="-85725"/>
              <a:ext cx="7258843" cy="12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El talento humano es crucial para el éxito.</a:t>
              </a:r>
              <a:endParaRPr/>
            </a:p>
          </p:txBody>
        </p:sp>
      </p:grpSp>
      <p:sp>
        <p:nvSpPr>
          <p:cNvPr descr="preencoded.png" id="550" name="Google Shape;550;p13"/>
          <p:cNvSpPr/>
          <p:nvPr/>
        </p:nvSpPr>
        <p:spPr>
          <a:xfrm>
            <a:off x="6861572" y="3587502"/>
            <a:ext cx="4564856" cy="4564856"/>
          </a:xfrm>
          <a:custGeom>
            <a:rect b="b" l="l" r="r" t="t"/>
            <a:pathLst>
              <a:path extrusionOk="0" h="4564856" w="4564856">
                <a:moveTo>
                  <a:pt x="0" y="0"/>
                </a:moveTo>
                <a:lnTo>
                  <a:pt x="4564857" y="0"/>
                </a:lnTo>
                <a:lnTo>
                  <a:pt x="4564857" y="4564857"/>
                </a:lnTo>
                <a:lnTo>
                  <a:pt x="0" y="4564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551" name="Google Shape;551;p13"/>
          <p:cNvGrpSpPr/>
          <p:nvPr/>
        </p:nvGrpSpPr>
        <p:grpSpPr>
          <a:xfrm>
            <a:off x="10338198" y="3957340"/>
            <a:ext cx="718185" cy="718280"/>
            <a:chOff x="0" y="0"/>
            <a:chExt cx="957580" cy="957707"/>
          </a:xfrm>
        </p:grpSpPr>
        <p:sp>
          <p:nvSpPr>
            <p:cNvPr id="552" name="Google Shape;552;p13"/>
            <p:cNvSpPr/>
            <p:nvPr/>
          </p:nvSpPr>
          <p:spPr>
            <a:xfrm>
              <a:off x="6350" y="6350"/>
              <a:ext cx="944880" cy="944880"/>
            </a:xfrm>
            <a:custGeom>
              <a:rect b="b" l="l" r="r" t="t"/>
              <a:pathLst>
                <a:path extrusionOk="0" h="944880" w="944880">
                  <a:moveTo>
                    <a:pt x="0" y="472440"/>
                  </a:moveTo>
                  <a:cubicBezTo>
                    <a:pt x="0" y="211582"/>
                    <a:pt x="211582" y="0"/>
                    <a:pt x="472440" y="0"/>
                  </a:cubicBezTo>
                  <a:cubicBezTo>
                    <a:pt x="733298" y="0"/>
                    <a:pt x="944880" y="211582"/>
                    <a:pt x="944880" y="472440"/>
                  </a:cubicBezTo>
                  <a:cubicBezTo>
                    <a:pt x="944880" y="733298"/>
                    <a:pt x="733298" y="944880"/>
                    <a:pt x="472440" y="944880"/>
                  </a:cubicBezTo>
                  <a:cubicBezTo>
                    <a:pt x="211582" y="944880"/>
                    <a:pt x="0" y="733425"/>
                    <a:pt x="0" y="47244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0" y="0"/>
              <a:ext cx="957580" cy="957707"/>
            </a:xfrm>
            <a:custGeom>
              <a:rect b="b" l="l" r="r" t="t"/>
              <a:pathLst>
                <a:path extrusionOk="0" h="957707" w="957580">
                  <a:moveTo>
                    <a:pt x="0" y="478790"/>
                  </a:moveTo>
                  <a:cubicBezTo>
                    <a:pt x="0" y="214376"/>
                    <a:pt x="214376" y="0"/>
                    <a:pt x="478790" y="0"/>
                  </a:cubicBezTo>
                  <a:cubicBezTo>
                    <a:pt x="479425" y="0"/>
                    <a:pt x="480060" y="127"/>
                    <a:pt x="480695" y="254"/>
                  </a:cubicBezTo>
                  <a:lnTo>
                    <a:pt x="478790" y="6350"/>
                  </a:lnTo>
                  <a:lnTo>
                    <a:pt x="478790" y="0"/>
                  </a:lnTo>
                  <a:lnTo>
                    <a:pt x="478790" y="6350"/>
                  </a:lnTo>
                  <a:lnTo>
                    <a:pt x="478790" y="0"/>
                  </a:lnTo>
                  <a:cubicBezTo>
                    <a:pt x="743204" y="0"/>
                    <a:pt x="957580" y="214376"/>
                    <a:pt x="957580" y="478790"/>
                  </a:cubicBezTo>
                  <a:cubicBezTo>
                    <a:pt x="957580" y="480441"/>
                    <a:pt x="956945" y="482092"/>
                    <a:pt x="955675" y="483235"/>
                  </a:cubicBezTo>
                  <a:lnTo>
                    <a:pt x="951230" y="478790"/>
                  </a:lnTo>
                  <a:lnTo>
                    <a:pt x="957580" y="478790"/>
                  </a:lnTo>
                  <a:cubicBezTo>
                    <a:pt x="957580" y="743204"/>
                    <a:pt x="743204" y="957580"/>
                    <a:pt x="478790" y="957580"/>
                  </a:cubicBezTo>
                  <a:lnTo>
                    <a:pt x="478790" y="951230"/>
                  </a:lnTo>
                  <a:lnTo>
                    <a:pt x="478790" y="944880"/>
                  </a:lnTo>
                  <a:lnTo>
                    <a:pt x="478790" y="951230"/>
                  </a:lnTo>
                  <a:lnTo>
                    <a:pt x="478790" y="957580"/>
                  </a:lnTo>
                  <a:cubicBezTo>
                    <a:pt x="214376" y="957707"/>
                    <a:pt x="0" y="743331"/>
                    <a:pt x="0" y="478790"/>
                  </a:cubicBezTo>
                  <a:cubicBezTo>
                    <a:pt x="0" y="475234"/>
                    <a:pt x="2794" y="472440"/>
                    <a:pt x="6350" y="472440"/>
                  </a:cubicBezTo>
                  <a:lnTo>
                    <a:pt x="6350" y="478790"/>
                  </a:lnTo>
                  <a:lnTo>
                    <a:pt x="0" y="478790"/>
                  </a:lnTo>
                  <a:moveTo>
                    <a:pt x="12700" y="478790"/>
                  </a:moveTo>
                  <a:cubicBezTo>
                    <a:pt x="12700" y="482346"/>
                    <a:pt x="9906" y="485140"/>
                    <a:pt x="6350" y="485140"/>
                  </a:cubicBezTo>
                  <a:lnTo>
                    <a:pt x="6350" y="478790"/>
                  </a:lnTo>
                  <a:lnTo>
                    <a:pt x="12700" y="478790"/>
                  </a:lnTo>
                  <a:cubicBezTo>
                    <a:pt x="12700" y="736219"/>
                    <a:pt x="221361" y="944880"/>
                    <a:pt x="478790" y="944880"/>
                  </a:cubicBezTo>
                  <a:cubicBezTo>
                    <a:pt x="482346" y="944880"/>
                    <a:pt x="485140" y="947674"/>
                    <a:pt x="485140" y="951230"/>
                  </a:cubicBezTo>
                  <a:cubicBezTo>
                    <a:pt x="485140" y="954786"/>
                    <a:pt x="482346" y="957580"/>
                    <a:pt x="478790" y="957580"/>
                  </a:cubicBezTo>
                  <a:cubicBezTo>
                    <a:pt x="475234" y="957580"/>
                    <a:pt x="472440" y="954786"/>
                    <a:pt x="472440" y="951230"/>
                  </a:cubicBezTo>
                  <a:cubicBezTo>
                    <a:pt x="472440" y="947674"/>
                    <a:pt x="475234" y="944880"/>
                    <a:pt x="478790" y="944880"/>
                  </a:cubicBezTo>
                  <a:cubicBezTo>
                    <a:pt x="736219" y="944880"/>
                    <a:pt x="944880" y="736219"/>
                    <a:pt x="944880" y="478790"/>
                  </a:cubicBezTo>
                  <a:cubicBezTo>
                    <a:pt x="944880" y="477139"/>
                    <a:pt x="945515" y="475488"/>
                    <a:pt x="946785" y="474345"/>
                  </a:cubicBezTo>
                  <a:lnTo>
                    <a:pt x="951230" y="478790"/>
                  </a:lnTo>
                  <a:lnTo>
                    <a:pt x="944880" y="478790"/>
                  </a:lnTo>
                  <a:cubicBezTo>
                    <a:pt x="945007" y="221361"/>
                    <a:pt x="736219" y="12700"/>
                    <a:pt x="478790" y="12700"/>
                  </a:cubicBezTo>
                  <a:cubicBezTo>
                    <a:pt x="478155" y="12700"/>
                    <a:pt x="477520" y="12573"/>
                    <a:pt x="476885" y="12446"/>
                  </a:cubicBezTo>
                  <a:lnTo>
                    <a:pt x="478790" y="6350"/>
                  </a:lnTo>
                  <a:lnTo>
                    <a:pt x="478790" y="12700"/>
                  </a:lnTo>
                  <a:cubicBezTo>
                    <a:pt x="221361" y="12700"/>
                    <a:pt x="12700" y="221361"/>
                    <a:pt x="12700" y="47879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" name="Google Shape;554;p13"/>
          <p:cNvGrpSpPr/>
          <p:nvPr/>
        </p:nvGrpSpPr>
        <p:grpSpPr>
          <a:xfrm>
            <a:off x="10537775" y="4038451"/>
            <a:ext cx="318939" cy="477291"/>
            <a:chOff x="0" y="-104775"/>
            <a:chExt cx="425252" cy="636388"/>
          </a:xfrm>
        </p:grpSpPr>
        <p:sp>
          <p:nvSpPr>
            <p:cNvPr id="555" name="Google Shape;555;p13"/>
            <p:cNvSpPr/>
            <p:nvPr/>
          </p:nvSpPr>
          <p:spPr>
            <a:xfrm>
              <a:off x="0" y="0"/>
              <a:ext cx="425252" cy="531613"/>
            </a:xfrm>
            <a:custGeom>
              <a:rect b="b" l="l" r="r" t="t"/>
              <a:pathLst>
                <a:path extrusionOk="0" h="531613" w="425252">
                  <a:moveTo>
                    <a:pt x="0" y="0"/>
                  </a:moveTo>
                  <a:lnTo>
                    <a:pt x="425252" y="0"/>
                  </a:lnTo>
                  <a:lnTo>
                    <a:pt x="425252" y="531613"/>
                  </a:lnTo>
                  <a:lnTo>
                    <a:pt x="0" y="5316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56" name="Google Shape;556;p13"/>
            <p:cNvSpPr txBox="1"/>
            <p:nvPr/>
          </p:nvSpPr>
          <p:spPr>
            <a:xfrm>
              <a:off x="0" y="-104775"/>
              <a:ext cx="425252" cy="636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2</a:t>
              </a:r>
              <a:endParaRPr/>
            </a:p>
          </p:txBody>
        </p:sp>
      </p:grpSp>
      <p:grpSp>
        <p:nvGrpSpPr>
          <p:cNvPr id="557" name="Google Shape;557;p13"/>
          <p:cNvGrpSpPr/>
          <p:nvPr/>
        </p:nvGrpSpPr>
        <p:grpSpPr>
          <a:xfrm>
            <a:off x="11851630" y="5854005"/>
            <a:ext cx="3942458" cy="457199"/>
            <a:chOff x="0" y="-19050"/>
            <a:chExt cx="5256610" cy="609600"/>
          </a:xfrm>
        </p:grpSpPr>
        <p:sp>
          <p:nvSpPr>
            <p:cNvPr id="558" name="Google Shape;558;p13"/>
            <p:cNvSpPr/>
            <p:nvPr/>
          </p:nvSpPr>
          <p:spPr>
            <a:xfrm>
              <a:off x="0" y="0"/>
              <a:ext cx="5256610" cy="590550"/>
            </a:xfrm>
            <a:custGeom>
              <a:rect b="b" l="l" r="r" t="t"/>
              <a:pathLst>
                <a:path extrusionOk="0" h="590550" w="5256610">
                  <a:moveTo>
                    <a:pt x="0" y="0"/>
                  </a:moveTo>
                  <a:lnTo>
                    <a:pt x="5256610" y="0"/>
                  </a:lnTo>
                  <a:lnTo>
                    <a:pt x="525661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59" name="Google Shape;559;p13"/>
            <p:cNvSpPr txBox="1"/>
            <p:nvPr/>
          </p:nvSpPr>
          <p:spPr>
            <a:xfrm>
              <a:off x="0" y="-19050"/>
              <a:ext cx="5256610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Tendencias emergentes</a:t>
              </a:r>
              <a:endParaRPr/>
            </a:p>
          </p:txBody>
        </p:sp>
      </p:grpSp>
      <p:grpSp>
        <p:nvGrpSpPr>
          <p:cNvPr id="560" name="Google Shape;560;p13"/>
          <p:cNvGrpSpPr/>
          <p:nvPr/>
        </p:nvGrpSpPr>
        <p:grpSpPr>
          <a:xfrm>
            <a:off x="11851630" y="6417022"/>
            <a:ext cx="5444132" cy="517923"/>
            <a:chOff x="0" y="-85725"/>
            <a:chExt cx="7258843" cy="690563"/>
          </a:xfrm>
        </p:grpSpPr>
        <p:sp>
          <p:nvSpPr>
            <p:cNvPr id="561" name="Google Shape;561;p13"/>
            <p:cNvSpPr/>
            <p:nvPr/>
          </p:nvSpPr>
          <p:spPr>
            <a:xfrm>
              <a:off x="0" y="0"/>
              <a:ext cx="7258843" cy="604838"/>
            </a:xfrm>
            <a:custGeom>
              <a:rect b="b" l="l" r="r" t="t"/>
              <a:pathLst>
                <a:path extrusionOk="0" h="604838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62" name="Google Shape;562;p13"/>
            <p:cNvSpPr txBox="1"/>
            <p:nvPr/>
          </p:nvSpPr>
          <p:spPr>
            <a:xfrm>
              <a:off x="0" y="-85725"/>
              <a:ext cx="7258843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Inteligencia Artificial aplicada</a:t>
              </a:r>
              <a:endParaRPr/>
            </a:p>
          </p:txBody>
        </p:sp>
      </p:grpSp>
      <p:grpSp>
        <p:nvGrpSpPr>
          <p:cNvPr id="563" name="Google Shape;563;p13"/>
          <p:cNvGrpSpPr/>
          <p:nvPr/>
        </p:nvGrpSpPr>
        <p:grpSpPr>
          <a:xfrm>
            <a:off x="11851630" y="6969770"/>
            <a:ext cx="5444132" cy="517923"/>
            <a:chOff x="0" y="-85725"/>
            <a:chExt cx="7258843" cy="690563"/>
          </a:xfrm>
        </p:grpSpPr>
        <p:sp>
          <p:nvSpPr>
            <p:cNvPr id="564" name="Google Shape;564;p13"/>
            <p:cNvSpPr/>
            <p:nvPr/>
          </p:nvSpPr>
          <p:spPr>
            <a:xfrm>
              <a:off x="0" y="0"/>
              <a:ext cx="7258843" cy="604838"/>
            </a:xfrm>
            <a:custGeom>
              <a:rect b="b" l="l" r="r" t="t"/>
              <a:pathLst>
                <a:path extrusionOk="0" h="604838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65" name="Google Shape;565;p13"/>
            <p:cNvSpPr txBox="1"/>
            <p:nvPr/>
          </p:nvSpPr>
          <p:spPr>
            <a:xfrm>
              <a:off x="0" y="-85725"/>
              <a:ext cx="7258843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Análisis predictivo avanzado</a:t>
              </a:r>
              <a:endParaRPr/>
            </a:p>
          </p:txBody>
        </p:sp>
      </p:grpSp>
      <p:grpSp>
        <p:nvGrpSpPr>
          <p:cNvPr id="566" name="Google Shape;566;p13"/>
          <p:cNvGrpSpPr/>
          <p:nvPr/>
        </p:nvGrpSpPr>
        <p:grpSpPr>
          <a:xfrm>
            <a:off x="11851630" y="7522517"/>
            <a:ext cx="5444132" cy="517923"/>
            <a:chOff x="0" y="-85725"/>
            <a:chExt cx="7258843" cy="690563"/>
          </a:xfrm>
        </p:grpSpPr>
        <p:sp>
          <p:nvSpPr>
            <p:cNvPr id="567" name="Google Shape;567;p13"/>
            <p:cNvSpPr/>
            <p:nvPr/>
          </p:nvSpPr>
          <p:spPr>
            <a:xfrm>
              <a:off x="0" y="0"/>
              <a:ext cx="7258843" cy="604838"/>
            </a:xfrm>
            <a:custGeom>
              <a:rect b="b" l="l" r="r" t="t"/>
              <a:pathLst>
                <a:path extrusionOk="0" h="604838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68" name="Google Shape;568;p13"/>
            <p:cNvSpPr txBox="1"/>
            <p:nvPr/>
          </p:nvSpPr>
          <p:spPr>
            <a:xfrm>
              <a:off x="0" y="-85725"/>
              <a:ext cx="7258843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Automatización de procesos</a:t>
              </a:r>
              <a:endParaRPr/>
            </a:p>
          </p:txBody>
        </p:sp>
      </p:grpSp>
      <p:sp>
        <p:nvSpPr>
          <p:cNvPr descr="preencoded.png" id="569" name="Google Shape;569;p13"/>
          <p:cNvSpPr/>
          <p:nvPr/>
        </p:nvSpPr>
        <p:spPr>
          <a:xfrm>
            <a:off x="6861572" y="3587502"/>
            <a:ext cx="4564856" cy="4564856"/>
          </a:xfrm>
          <a:custGeom>
            <a:rect b="b" l="l" r="r" t="t"/>
            <a:pathLst>
              <a:path extrusionOk="0" h="4564856" w="4564856">
                <a:moveTo>
                  <a:pt x="0" y="0"/>
                </a:moveTo>
                <a:lnTo>
                  <a:pt x="4564857" y="0"/>
                </a:lnTo>
                <a:lnTo>
                  <a:pt x="4564857" y="4564857"/>
                </a:lnTo>
                <a:lnTo>
                  <a:pt x="0" y="4564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570" name="Google Shape;570;p13"/>
          <p:cNvGrpSpPr/>
          <p:nvPr/>
        </p:nvGrpSpPr>
        <p:grpSpPr>
          <a:xfrm>
            <a:off x="10338198" y="7064127"/>
            <a:ext cx="718185" cy="718280"/>
            <a:chOff x="0" y="0"/>
            <a:chExt cx="957580" cy="957707"/>
          </a:xfrm>
        </p:grpSpPr>
        <p:sp>
          <p:nvSpPr>
            <p:cNvPr id="571" name="Google Shape;571;p13"/>
            <p:cNvSpPr/>
            <p:nvPr/>
          </p:nvSpPr>
          <p:spPr>
            <a:xfrm>
              <a:off x="6350" y="6350"/>
              <a:ext cx="944880" cy="944880"/>
            </a:xfrm>
            <a:custGeom>
              <a:rect b="b" l="l" r="r" t="t"/>
              <a:pathLst>
                <a:path extrusionOk="0" h="944880" w="944880">
                  <a:moveTo>
                    <a:pt x="0" y="472440"/>
                  </a:moveTo>
                  <a:cubicBezTo>
                    <a:pt x="0" y="211582"/>
                    <a:pt x="211582" y="0"/>
                    <a:pt x="472440" y="0"/>
                  </a:cubicBezTo>
                  <a:cubicBezTo>
                    <a:pt x="733298" y="0"/>
                    <a:pt x="944880" y="211582"/>
                    <a:pt x="944880" y="472440"/>
                  </a:cubicBezTo>
                  <a:cubicBezTo>
                    <a:pt x="944880" y="733298"/>
                    <a:pt x="733298" y="944880"/>
                    <a:pt x="472440" y="944880"/>
                  </a:cubicBezTo>
                  <a:cubicBezTo>
                    <a:pt x="211582" y="944880"/>
                    <a:pt x="0" y="733425"/>
                    <a:pt x="0" y="47244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0" y="0"/>
              <a:ext cx="957580" cy="957707"/>
            </a:xfrm>
            <a:custGeom>
              <a:rect b="b" l="l" r="r" t="t"/>
              <a:pathLst>
                <a:path extrusionOk="0" h="957707" w="957580">
                  <a:moveTo>
                    <a:pt x="0" y="478790"/>
                  </a:moveTo>
                  <a:cubicBezTo>
                    <a:pt x="0" y="214376"/>
                    <a:pt x="214376" y="0"/>
                    <a:pt x="478790" y="0"/>
                  </a:cubicBezTo>
                  <a:cubicBezTo>
                    <a:pt x="479425" y="0"/>
                    <a:pt x="480060" y="127"/>
                    <a:pt x="480695" y="254"/>
                  </a:cubicBezTo>
                  <a:lnTo>
                    <a:pt x="478790" y="6350"/>
                  </a:lnTo>
                  <a:lnTo>
                    <a:pt x="478790" y="0"/>
                  </a:lnTo>
                  <a:lnTo>
                    <a:pt x="478790" y="6350"/>
                  </a:lnTo>
                  <a:lnTo>
                    <a:pt x="478790" y="0"/>
                  </a:lnTo>
                  <a:cubicBezTo>
                    <a:pt x="743204" y="0"/>
                    <a:pt x="957580" y="214376"/>
                    <a:pt x="957580" y="478790"/>
                  </a:cubicBezTo>
                  <a:cubicBezTo>
                    <a:pt x="957580" y="480441"/>
                    <a:pt x="956945" y="482092"/>
                    <a:pt x="955675" y="483235"/>
                  </a:cubicBezTo>
                  <a:lnTo>
                    <a:pt x="951230" y="478790"/>
                  </a:lnTo>
                  <a:lnTo>
                    <a:pt x="957580" y="478790"/>
                  </a:lnTo>
                  <a:cubicBezTo>
                    <a:pt x="957580" y="743204"/>
                    <a:pt x="743204" y="957580"/>
                    <a:pt x="478790" y="957580"/>
                  </a:cubicBezTo>
                  <a:lnTo>
                    <a:pt x="478790" y="951230"/>
                  </a:lnTo>
                  <a:lnTo>
                    <a:pt x="478790" y="944880"/>
                  </a:lnTo>
                  <a:lnTo>
                    <a:pt x="478790" y="951230"/>
                  </a:lnTo>
                  <a:lnTo>
                    <a:pt x="478790" y="957580"/>
                  </a:lnTo>
                  <a:cubicBezTo>
                    <a:pt x="214376" y="957707"/>
                    <a:pt x="0" y="743331"/>
                    <a:pt x="0" y="478790"/>
                  </a:cubicBezTo>
                  <a:cubicBezTo>
                    <a:pt x="0" y="475234"/>
                    <a:pt x="2794" y="472440"/>
                    <a:pt x="6350" y="472440"/>
                  </a:cubicBezTo>
                  <a:lnTo>
                    <a:pt x="6350" y="478790"/>
                  </a:lnTo>
                  <a:lnTo>
                    <a:pt x="0" y="478790"/>
                  </a:lnTo>
                  <a:moveTo>
                    <a:pt x="12700" y="478790"/>
                  </a:moveTo>
                  <a:cubicBezTo>
                    <a:pt x="12700" y="482346"/>
                    <a:pt x="9906" y="485140"/>
                    <a:pt x="6350" y="485140"/>
                  </a:cubicBezTo>
                  <a:lnTo>
                    <a:pt x="6350" y="478790"/>
                  </a:lnTo>
                  <a:lnTo>
                    <a:pt x="12700" y="478790"/>
                  </a:lnTo>
                  <a:cubicBezTo>
                    <a:pt x="12700" y="736219"/>
                    <a:pt x="221361" y="944880"/>
                    <a:pt x="478790" y="944880"/>
                  </a:cubicBezTo>
                  <a:cubicBezTo>
                    <a:pt x="482346" y="944880"/>
                    <a:pt x="485140" y="947674"/>
                    <a:pt x="485140" y="951230"/>
                  </a:cubicBezTo>
                  <a:cubicBezTo>
                    <a:pt x="485140" y="954786"/>
                    <a:pt x="482346" y="957580"/>
                    <a:pt x="478790" y="957580"/>
                  </a:cubicBezTo>
                  <a:cubicBezTo>
                    <a:pt x="475234" y="957580"/>
                    <a:pt x="472440" y="954786"/>
                    <a:pt x="472440" y="951230"/>
                  </a:cubicBezTo>
                  <a:cubicBezTo>
                    <a:pt x="472440" y="947674"/>
                    <a:pt x="475234" y="944880"/>
                    <a:pt x="478790" y="944880"/>
                  </a:cubicBezTo>
                  <a:cubicBezTo>
                    <a:pt x="736219" y="944880"/>
                    <a:pt x="944880" y="736219"/>
                    <a:pt x="944880" y="478790"/>
                  </a:cubicBezTo>
                  <a:cubicBezTo>
                    <a:pt x="944880" y="477139"/>
                    <a:pt x="945515" y="475488"/>
                    <a:pt x="946785" y="474345"/>
                  </a:cubicBezTo>
                  <a:lnTo>
                    <a:pt x="951230" y="478790"/>
                  </a:lnTo>
                  <a:lnTo>
                    <a:pt x="944880" y="478790"/>
                  </a:lnTo>
                  <a:cubicBezTo>
                    <a:pt x="945007" y="221361"/>
                    <a:pt x="736219" y="12700"/>
                    <a:pt x="478790" y="12700"/>
                  </a:cubicBezTo>
                  <a:cubicBezTo>
                    <a:pt x="478155" y="12700"/>
                    <a:pt x="477520" y="12573"/>
                    <a:pt x="476885" y="12446"/>
                  </a:cubicBezTo>
                  <a:lnTo>
                    <a:pt x="478790" y="6350"/>
                  </a:lnTo>
                  <a:lnTo>
                    <a:pt x="478790" y="12700"/>
                  </a:lnTo>
                  <a:cubicBezTo>
                    <a:pt x="221361" y="12700"/>
                    <a:pt x="12700" y="221361"/>
                    <a:pt x="12700" y="47879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13"/>
          <p:cNvGrpSpPr/>
          <p:nvPr/>
        </p:nvGrpSpPr>
        <p:grpSpPr>
          <a:xfrm>
            <a:off x="10537775" y="7145239"/>
            <a:ext cx="318939" cy="477291"/>
            <a:chOff x="0" y="-104775"/>
            <a:chExt cx="425252" cy="636388"/>
          </a:xfrm>
        </p:grpSpPr>
        <p:sp>
          <p:nvSpPr>
            <p:cNvPr id="574" name="Google Shape;574;p13"/>
            <p:cNvSpPr/>
            <p:nvPr/>
          </p:nvSpPr>
          <p:spPr>
            <a:xfrm>
              <a:off x="0" y="0"/>
              <a:ext cx="425252" cy="531613"/>
            </a:xfrm>
            <a:custGeom>
              <a:rect b="b" l="l" r="r" t="t"/>
              <a:pathLst>
                <a:path extrusionOk="0" h="531613" w="425252">
                  <a:moveTo>
                    <a:pt x="0" y="0"/>
                  </a:moveTo>
                  <a:lnTo>
                    <a:pt x="425252" y="0"/>
                  </a:lnTo>
                  <a:lnTo>
                    <a:pt x="425252" y="531613"/>
                  </a:lnTo>
                  <a:lnTo>
                    <a:pt x="0" y="5316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75" name="Google Shape;575;p13"/>
            <p:cNvSpPr txBox="1"/>
            <p:nvPr/>
          </p:nvSpPr>
          <p:spPr>
            <a:xfrm>
              <a:off x="0" y="-104775"/>
              <a:ext cx="425252" cy="636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3</a:t>
              </a:r>
              <a:endParaRPr/>
            </a:p>
          </p:txBody>
        </p:sp>
      </p:grpSp>
      <p:grpSp>
        <p:nvGrpSpPr>
          <p:cNvPr id="576" name="Google Shape;576;p13"/>
          <p:cNvGrpSpPr/>
          <p:nvPr/>
        </p:nvGrpSpPr>
        <p:grpSpPr>
          <a:xfrm>
            <a:off x="2892326" y="6179939"/>
            <a:ext cx="3544044" cy="457199"/>
            <a:chOff x="0" y="-19050"/>
            <a:chExt cx="4725392" cy="609600"/>
          </a:xfrm>
        </p:grpSpPr>
        <p:sp>
          <p:nvSpPr>
            <p:cNvPr id="577" name="Google Shape;577;p13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78" name="Google Shape;578;p1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Recomendaciones</a:t>
              </a:r>
              <a:endParaRPr/>
            </a:p>
          </p:txBody>
        </p:sp>
      </p:grpSp>
      <p:grpSp>
        <p:nvGrpSpPr>
          <p:cNvPr id="579" name="Google Shape;579;p13"/>
          <p:cNvGrpSpPr/>
          <p:nvPr/>
        </p:nvGrpSpPr>
        <p:grpSpPr>
          <a:xfrm>
            <a:off x="992238" y="6742956"/>
            <a:ext cx="5444132" cy="971550"/>
            <a:chOff x="0" y="-85725"/>
            <a:chExt cx="7258843" cy="1295400"/>
          </a:xfrm>
        </p:grpSpPr>
        <p:sp>
          <p:nvSpPr>
            <p:cNvPr id="580" name="Google Shape;580;p13"/>
            <p:cNvSpPr/>
            <p:nvPr/>
          </p:nvSpPr>
          <p:spPr>
            <a:xfrm>
              <a:off x="0" y="0"/>
              <a:ext cx="7258843" cy="1209675"/>
            </a:xfrm>
            <a:custGeom>
              <a:rect b="b" l="l" r="r" t="t"/>
              <a:pathLst>
                <a:path extrusionOk="0" h="1209675" w="7258843">
                  <a:moveTo>
                    <a:pt x="0" y="0"/>
                  </a:moveTo>
                  <a:lnTo>
                    <a:pt x="7258843" y="0"/>
                  </a:lnTo>
                  <a:lnTo>
                    <a:pt x="725884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81" name="Google Shape;581;p13"/>
            <p:cNvSpPr txBox="1"/>
            <p:nvPr/>
          </p:nvSpPr>
          <p:spPr>
            <a:xfrm>
              <a:off x="0" y="-85725"/>
              <a:ext cx="7258843" cy="12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Implementar herramientas con planificación y enfoque estratégico.</a:t>
              </a:r>
              <a:endParaRPr/>
            </a:p>
          </p:txBody>
        </p:sp>
      </p:grpSp>
      <p:sp>
        <p:nvSpPr>
          <p:cNvPr descr="preencoded.png" id="582" name="Google Shape;582;p13"/>
          <p:cNvSpPr/>
          <p:nvPr/>
        </p:nvSpPr>
        <p:spPr>
          <a:xfrm>
            <a:off x="6861572" y="3587502"/>
            <a:ext cx="4564856" cy="4564856"/>
          </a:xfrm>
          <a:custGeom>
            <a:rect b="b" l="l" r="r" t="t"/>
            <a:pathLst>
              <a:path extrusionOk="0" h="4564856" w="4564856">
                <a:moveTo>
                  <a:pt x="0" y="0"/>
                </a:moveTo>
                <a:lnTo>
                  <a:pt x="4564857" y="0"/>
                </a:lnTo>
                <a:lnTo>
                  <a:pt x="4564857" y="4564857"/>
                </a:lnTo>
                <a:lnTo>
                  <a:pt x="0" y="4564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583" name="Google Shape;583;p13"/>
          <p:cNvGrpSpPr/>
          <p:nvPr/>
        </p:nvGrpSpPr>
        <p:grpSpPr>
          <a:xfrm>
            <a:off x="7231410" y="7064127"/>
            <a:ext cx="718185" cy="718280"/>
            <a:chOff x="0" y="0"/>
            <a:chExt cx="957580" cy="957707"/>
          </a:xfrm>
        </p:grpSpPr>
        <p:sp>
          <p:nvSpPr>
            <p:cNvPr id="584" name="Google Shape;584;p13"/>
            <p:cNvSpPr/>
            <p:nvPr/>
          </p:nvSpPr>
          <p:spPr>
            <a:xfrm>
              <a:off x="6350" y="6350"/>
              <a:ext cx="944880" cy="944880"/>
            </a:xfrm>
            <a:custGeom>
              <a:rect b="b" l="l" r="r" t="t"/>
              <a:pathLst>
                <a:path extrusionOk="0" h="944880" w="944880">
                  <a:moveTo>
                    <a:pt x="0" y="472440"/>
                  </a:moveTo>
                  <a:cubicBezTo>
                    <a:pt x="0" y="211582"/>
                    <a:pt x="211582" y="0"/>
                    <a:pt x="472440" y="0"/>
                  </a:cubicBezTo>
                  <a:cubicBezTo>
                    <a:pt x="733298" y="0"/>
                    <a:pt x="944880" y="211582"/>
                    <a:pt x="944880" y="472440"/>
                  </a:cubicBezTo>
                  <a:cubicBezTo>
                    <a:pt x="944880" y="733298"/>
                    <a:pt x="733298" y="944880"/>
                    <a:pt x="472440" y="944880"/>
                  </a:cubicBezTo>
                  <a:cubicBezTo>
                    <a:pt x="211582" y="944880"/>
                    <a:pt x="0" y="733425"/>
                    <a:pt x="0" y="47244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0" y="0"/>
              <a:ext cx="957580" cy="957707"/>
            </a:xfrm>
            <a:custGeom>
              <a:rect b="b" l="l" r="r" t="t"/>
              <a:pathLst>
                <a:path extrusionOk="0" h="957707" w="957580">
                  <a:moveTo>
                    <a:pt x="0" y="478790"/>
                  </a:moveTo>
                  <a:cubicBezTo>
                    <a:pt x="0" y="214376"/>
                    <a:pt x="214376" y="0"/>
                    <a:pt x="478790" y="0"/>
                  </a:cubicBezTo>
                  <a:cubicBezTo>
                    <a:pt x="479425" y="0"/>
                    <a:pt x="480060" y="127"/>
                    <a:pt x="480695" y="254"/>
                  </a:cubicBezTo>
                  <a:lnTo>
                    <a:pt x="478790" y="6350"/>
                  </a:lnTo>
                  <a:lnTo>
                    <a:pt x="478790" y="0"/>
                  </a:lnTo>
                  <a:lnTo>
                    <a:pt x="478790" y="6350"/>
                  </a:lnTo>
                  <a:lnTo>
                    <a:pt x="478790" y="0"/>
                  </a:lnTo>
                  <a:cubicBezTo>
                    <a:pt x="743204" y="0"/>
                    <a:pt x="957580" y="214376"/>
                    <a:pt x="957580" y="478790"/>
                  </a:cubicBezTo>
                  <a:cubicBezTo>
                    <a:pt x="957580" y="480441"/>
                    <a:pt x="956945" y="482092"/>
                    <a:pt x="955675" y="483235"/>
                  </a:cubicBezTo>
                  <a:lnTo>
                    <a:pt x="951230" y="478790"/>
                  </a:lnTo>
                  <a:lnTo>
                    <a:pt x="957580" y="478790"/>
                  </a:lnTo>
                  <a:cubicBezTo>
                    <a:pt x="957580" y="743204"/>
                    <a:pt x="743204" y="957580"/>
                    <a:pt x="478790" y="957580"/>
                  </a:cubicBezTo>
                  <a:lnTo>
                    <a:pt x="478790" y="951230"/>
                  </a:lnTo>
                  <a:lnTo>
                    <a:pt x="478790" y="944880"/>
                  </a:lnTo>
                  <a:lnTo>
                    <a:pt x="478790" y="951230"/>
                  </a:lnTo>
                  <a:lnTo>
                    <a:pt x="478790" y="957580"/>
                  </a:lnTo>
                  <a:cubicBezTo>
                    <a:pt x="214376" y="957707"/>
                    <a:pt x="0" y="743331"/>
                    <a:pt x="0" y="478790"/>
                  </a:cubicBezTo>
                  <a:cubicBezTo>
                    <a:pt x="0" y="475234"/>
                    <a:pt x="2794" y="472440"/>
                    <a:pt x="6350" y="472440"/>
                  </a:cubicBezTo>
                  <a:lnTo>
                    <a:pt x="6350" y="478790"/>
                  </a:lnTo>
                  <a:lnTo>
                    <a:pt x="0" y="478790"/>
                  </a:lnTo>
                  <a:moveTo>
                    <a:pt x="12700" y="478790"/>
                  </a:moveTo>
                  <a:cubicBezTo>
                    <a:pt x="12700" y="482346"/>
                    <a:pt x="9906" y="485140"/>
                    <a:pt x="6350" y="485140"/>
                  </a:cubicBezTo>
                  <a:lnTo>
                    <a:pt x="6350" y="478790"/>
                  </a:lnTo>
                  <a:lnTo>
                    <a:pt x="12700" y="478790"/>
                  </a:lnTo>
                  <a:cubicBezTo>
                    <a:pt x="12700" y="736219"/>
                    <a:pt x="221361" y="944880"/>
                    <a:pt x="478790" y="944880"/>
                  </a:cubicBezTo>
                  <a:cubicBezTo>
                    <a:pt x="482346" y="944880"/>
                    <a:pt x="485140" y="947674"/>
                    <a:pt x="485140" y="951230"/>
                  </a:cubicBezTo>
                  <a:cubicBezTo>
                    <a:pt x="485140" y="954786"/>
                    <a:pt x="482346" y="957580"/>
                    <a:pt x="478790" y="957580"/>
                  </a:cubicBezTo>
                  <a:cubicBezTo>
                    <a:pt x="475234" y="957580"/>
                    <a:pt x="472440" y="954786"/>
                    <a:pt x="472440" y="951230"/>
                  </a:cubicBezTo>
                  <a:cubicBezTo>
                    <a:pt x="472440" y="947674"/>
                    <a:pt x="475234" y="944880"/>
                    <a:pt x="478790" y="944880"/>
                  </a:cubicBezTo>
                  <a:cubicBezTo>
                    <a:pt x="736219" y="944880"/>
                    <a:pt x="944880" y="736219"/>
                    <a:pt x="944880" y="478790"/>
                  </a:cubicBezTo>
                  <a:cubicBezTo>
                    <a:pt x="944880" y="477139"/>
                    <a:pt x="945515" y="475488"/>
                    <a:pt x="946785" y="474345"/>
                  </a:cubicBezTo>
                  <a:lnTo>
                    <a:pt x="951230" y="478790"/>
                  </a:lnTo>
                  <a:lnTo>
                    <a:pt x="944880" y="478790"/>
                  </a:lnTo>
                  <a:cubicBezTo>
                    <a:pt x="945007" y="221361"/>
                    <a:pt x="736219" y="12700"/>
                    <a:pt x="478790" y="12700"/>
                  </a:cubicBezTo>
                  <a:cubicBezTo>
                    <a:pt x="478155" y="12700"/>
                    <a:pt x="477520" y="12573"/>
                    <a:pt x="476885" y="12446"/>
                  </a:cubicBezTo>
                  <a:lnTo>
                    <a:pt x="478790" y="6350"/>
                  </a:lnTo>
                  <a:lnTo>
                    <a:pt x="478790" y="12700"/>
                  </a:lnTo>
                  <a:cubicBezTo>
                    <a:pt x="221361" y="12700"/>
                    <a:pt x="12700" y="221361"/>
                    <a:pt x="12700" y="47879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13"/>
          <p:cNvGrpSpPr/>
          <p:nvPr/>
        </p:nvGrpSpPr>
        <p:grpSpPr>
          <a:xfrm>
            <a:off x="7430989" y="7145239"/>
            <a:ext cx="318939" cy="477291"/>
            <a:chOff x="0" y="-104775"/>
            <a:chExt cx="425252" cy="636388"/>
          </a:xfrm>
        </p:grpSpPr>
        <p:sp>
          <p:nvSpPr>
            <p:cNvPr id="587" name="Google Shape;587;p13"/>
            <p:cNvSpPr/>
            <p:nvPr/>
          </p:nvSpPr>
          <p:spPr>
            <a:xfrm>
              <a:off x="0" y="0"/>
              <a:ext cx="425252" cy="531613"/>
            </a:xfrm>
            <a:custGeom>
              <a:rect b="b" l="l" r="r" t="t"/>
              <a:pathLst>
                <a:path extrusionOk="0" h="531613" w="425252">
                  <a:moveTo>
                    <a:pt x="0" y="0"/>
                  </a:moveTo>
                  <a:lnTo>
                    <a:pt x="425252" y="0"/>
                  </a:lnTo>
                  <a:lnTo>
                    <a:pt x="425252" y="531613"/>
                  </a:lnTo>
                  <a:lnTo>
                    <a:pt x="0" y="5316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588" name="Google Shape;588;p13"/>
            <p:cNvSpPr txBox="1"/>
            <p:nvPr/>
          </p:nvSpPr>
          <p:spPr>
            <a:xfrm>
              <a:off x="0" y="-104775"/>
              <a:ext cx="425252" cy="636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4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0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4"/>
          <p:cNvSpPr txBox="1"/>
          <p:nvPr/>
        </p:nvSpPr>
        <p:spPr>
          <a:xfrm>
            <a:off x="2507390" y="1000125"/>
            <a:ext cx="13503315" cy="2052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CONCEPTOS CLAVE APRENDIDOS </a:t>
            </a:r>
            <a:endParaRPr/>
          </a:p>
        </p:txBody>
      </p:sp>
      <p:sp>
        <p:nvSpPr>
          <p:cNvPr id="594" name="Google Shape;594;p14"/>
          <p:cNvSpPr txBox="1"/>
          <p:nvPr/>
        </p:nvSpPr>
        <p:spPr>
          <a:xfrm>
            <a:off x="1960694" y="3860833"/>
            <a:ext cx="13506718" cy="4958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Gestión de recursos de información: políticas y procesos que garantizan datos de calidad, seguros y disponibles.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Herramientas de gestión (DMS, MDM, tableros BI): soportan la toma de decisiones basada en datos.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Impacto organizacional: reduce riesgos, incrementa eficiencia y fortalece la estrategia.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Business Analytics: transforma datos en insights descriptivos, predictivos y prescriptivos.</a:t>
            </a:r>
            <a:endParaRPr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51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E4DA"/>
        </a:solidFill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5"/>
          <p:cNvSpPr txBox="1"/>
          <p:nvPr/>
        </p:nvSpPr>
        <p:spPr>
          <a:xfrm>
            <a:off x="2401868" y="4593717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RESPETO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0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6"/>
          <p:cNvSpPr txBox="1"/>
          <p:nvPr/>
        </p:nvSpPr>
        <p:spPr>
          <a:xfrm>
            <a:off x="2507390" y="1000125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REFERENCIAS </a:t>
            </a:r>
            <a:endParaRPr/>
          </a:p>
        </p:txBody>
      </p:sp>
      <p:sp>
        <p:nvSpPr>
          <p:cNvPr id="605" name="Google Shape;605;p16"/>
          <p:cNvSpPr txBox="1"/>
          <p:nvPr/>
        </p:nvSpPr>
        <p:spPr>
          <a:xfrm>
            <a:off x="3416041" y="4435592"/>
            <a:ext cx="11455919" cy="27741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https://www.wrike.com/es/blog/que-es-la-gestion-de-recursos-y-por-que-es-importante/</a:t>
            </a:r>
            <a:endParaRPr/>
          </a:p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51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https://www.techtarget.com/searchbusinessanalytics/definition/business-analytics-BA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0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7"/>
          <p:cNvSpPr txBox="1"/>
          <p:nvPr/>
        </p:nvSpPr>
        <p:spPr>
          <a:xfrm>
            <a:off x="4437795" y="3389104"/>
            <a:ext cx="8658828" cy="2495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9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¡GRACIAS POR SU  ATENCIÓN!</a:t>
            </a:r>
            <a:endParaRPr/>
          </a:p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99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17"/>
          <p:cNvSpPr txBox="1"/>
          <p:nvPr/>
        </p:nvSpPr>
        <p:spPr>
          <a:xfrm>
            <a:off x="5414714" y="5958103"/>
            <a:ext cx="6704991" cy="898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DUDAS</a:t>
            </a:r>
            <a:endParaRPr/>
          </a:p>
        </p:txBody>
      </p:sp>
      <p:sp>
        <p:nvSpPr>
          <p:cNvPr id="612" name="Google Shape;612;p17"/>
          <p:cNvSpPr/>
          <p:nvPr/>
        </p:nvSpPr>
        <p:spPr>
          <a:xfrm>
            <a:off x="13963751" y="1028700"/>
            <a:ext cx="2757268" cy="3770970"/>
          </a:xfrm>
          <a:custGeom>
            <a:rect b="b" l="l" r="r" t="t"/>
            <a:pathLst>
              <a:path extrusionOk="0" h="3770970" w="2757268">
                <a:moveTo>
                  <a:pt x="0" y="0"/>
                </a:moveTo>
                <a:lnTo>
                  <a:pt x="2757268" y="0"/>
                </a:lnTo>
                <a:lnTo>
                  <a:pt x="2757268" y="3770970"/>
                </a:lnTo>
                <a:lnTo>
                  <a:pt x="0" y="37709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3" name="Google Shape;613;p17"/>
          <p:cNvSpPr txBox="1"/>
          <p:nvPr/>
        </p:nvSpPr>
        <p:spPr>
          <a:xfrm>
            <a:off x="2411098" y="7899735"/>
            <a:ext cx="13465804" cy="719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RECUERDA QUE TENEMOS NUESTRO FORO SEMANAL DONDE PUEDES CONSULTAR CUALQUIER DUDA QUE TE SURJA EN LA SEMANA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76619" y="4520484"/>
            <a:ext cx="4613551" cy="845385"/>
            <a:chOff x="0" y="-76200"/>
            <a:chExt cx="1964221" cy="359923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0" name="Google Shape;10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1</a:t>
              </a:r>
              <a:endParaRPr/>
            </a:p>
          </p:txBody>
        </p:sp>
      </p:grpSp>
      <p:sp>
        <p:nvSpPr>
          <p:cNvPr id="101" name="Google Shape;101;p2"/>
          <p:cNvSpPr/>
          <p:nvPr/>
        </p:nvSpPr>
        <p:spPr>
          <a:xfrm>
            <a:off x="878654" y="4740441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2" name="Google Shape;102;p2"/>
          <p:cNvGrpSpPr/>
          <p:nvPr/>
        </p:nvGrpSpPr>
        <p:grpSpPr>
          <a:xfrm>
            <a:off x="1866989" y="3013983"/>
            <a:ext cx="4115190" cy="1556484"/>
            <a:chOff x="0" y="-76200"/>
            <a:chExt cx="1083836" cy="409938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1083836" cy="333738"/>
            </a:xfrm>
            <a:custGeom>
              <a:rect b="b" l="l" r="r" t="t"/>
              <a:pathLst>
                <a:path extrusionOk="0" h="333738" w="1083836">
                  <a:moveTo>
                    <a:pt x="880636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880636" y="333738"/>
                  </a:lnTo>
                  <a:lnTo>
                    <a:pt x="1083836" y="166869"/>
                  </a:lnTo>
                  <a:lnTo>
                    <a:pt x="880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4" name="Google Shape;104;p2"/>
            <p:cNvSpPr txBox="1"/>
            <p:nvPr/>
          </p:nvSpPr>
          <p:spPr>
            <a:xfrm>
              <a:off x="0" y="-76200"/>
              <a:ext cx="969536" cy="4099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RECORDATORIOS</a:t>
              </a:r>
              <a:endParaRPr/>
            </a:p>
          </p:txBody>
        </p:sp>
      </p:grpSp>
      <p:sp>
        <p:nvSpPr>
          <p:cNvPr id="105" name="Google Shape;105;p2"/>
          <p:cNvSpPr/>
          <p:nvPr/>
        </p:nvSpPr>
        <p:spPr>
          <a:xfrm>
            <a:off x="651754" y="3429735"/>
            <a:ext cx="753892" cy="872928"/>
          </a:xfrm>
          <a:custGeom>
            <a:rect b="b" l="l" r="r" t="t"/>
            <a:pathLst>
              <a:path extrusionOk="0" h="872928" w="753892">
                <a:moveTo>
                  <a:pt x="0" y="0"/>
                </a:moveTo>
                <a:lnTo>
                  <a:pt x="753892" y="0"/>
                </a:lnTo>
                <a:lnTo>
                  <a:pt x="753892" y="872927"/>
                </a:lnTo>
                <a:lnTo>
                  <a:pt x="0" y="8729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6" name="Google Shape;106;p2"/>
          <p:cNvGrpSpPr/>
          <p:nvPr/>
        </p:nvGrpSpPr>
        <p:grpSpPr>
          <a:xfrm>
            <a:off x="651749" y="-320617"/>
            <a:ext cx="7008526" cy="3120467"/>
            <a:chOff x="-6" y="-95250"/>
            <a:chExt cx="9344700" cy="4160623"/>
          </a:xfrm>
        </p:grpSpPr>
        <p:sp>
          <p:nvSpPr>
            <p:cNvPr id="107" name="Google Shape;107;p2"/>
            <p:cNvSpPr txBox="1"/>
            <p:nvPr/>
          </p:nvSpPr>
          <p:spPr>
            <a:xfrm>
              <a:off x="-6" y="986773"/>
              <a:ext cx="9344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131416"/>
                  </a:solidFill>
                  <a:latin typeface="Play"/>
                  <a:ea typeface="Play"/>
                  <a:cs typeface="Play"/>
                  <a:sym typeface="Play"/>
                </a:rPr>
                <a:t>Agenda</a:t>
              </a:r>
              <a:endParaRPr/>
            </a:p>
          </p:txBody>
        </p:sp>
        <p:sp>
          <p:nvSpPr>
            <p:cNvPr id="108" name="Google Shape;108;p2"/>
            <p:cNvSpPr txBox="1"/>
            <p:nvPr/>
          </p:nvSpPr>
          <p:spPr>
            <a:xfrm>
              <a:off x="0" y="-95250"/>
              <a:ext cx="8186982" cy="927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318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109;p2"/>
          <p:cNvGrpSpPr/>
          <p:nvPr/>
        </p:nvGrpSpPr>
        <p:grpSpPr>
          <a:xfrm>
            <a:off x="11131715" y="97566"/>
            <a:ext cx="8416862" cy="2901857"/>
            <a:chOff x="0" y="-76200"/>
            <a:chExt cx="11222483" cy="3869143"/>
          </a:xfrm>
        </p:grpSpPr>
        <p:sp>
          <p:nvSpPr>
            <p:cNvPr id="110" name="Google Shape;110;p2"/>
            <p:cNvSpPr txBox="1"/>
            <p:nvPr/>
          </p:nvSpPr>
          <p:spPr>
            <a:xfrm>
              <a:off x="0" y="805268"/>
              <a:ext cx="11222483" cy="29876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131416"/>
                  </a:solidFill>
                  <a:latin typeface="Play"/>
                  <a:ea typeface="Play"/>
                  <a:cs typeface="Play"/>
                  <a:sym typeface="Play"/>
                </a:rPr>
                <a:t>Recursos</a:t>
              </a: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0" y="-76200"/>
              <a:ext cx="112224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56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1739805" y="2798634"/>
            <a:ext cx="5353646" cy="1701145"/>
            <a:chOff x="0" y="-114300"/>
            <a:chExt cx="1410014" cy="448038"/>
          </a:xfrm>
        </p:grpSpPr>
        <p:sp>
          <p:nvSpPr>
            <p:cNvPr id="113" name="Google Shape;113;p2">
              <a:hlinkClick r:id="rId5"/>
            </p:cNvPr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4" name="Google Shape;114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sng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 del Video</a:t>
              </a:r>
              <a:endParaRPr/>
            </a:p>
          </p:txBody>
        </p:sp>
      </p:grpSp>
      <p:grpSp>
        <p:nvGrpSpPr>
          <p:cNvPr id="115" name="Google Shape;115;p2"/>
          <p:cNvGrpSpPr/>
          <p:nvPr/>
        </p:nvGrpSpPr>
        <p:grpSpPr>
          <a:xfrm>
            <a:off x="11739805" y="4598683"/>
            <a:ext cx="5353646" cy="1701145"/>
            <a:chOff x="0" y="-114300"/>
            <a:chExt cx="1410014" cy="448038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Link de Quizziz</a:t>
              </a:r>
              <a:endParaRPr/>
            </a:p>
          </p:txBody>
        </p:sp>
      </p:grpSp>
      <p:grpSp>
        <p:nvGrpSpPr>
          <p:cNvPr id="118" name="Google Shape;118;p2"/>
          <p:cNvGrpSpPr/>
          <p:nvPr/>
        </p:nvGrpSpPr>
        <p:grpSpPr>
          <a:xfrm>
            <a:off x="176619" y="5444302"/>
            <a:ext cx="4613551" cy="845385"/>
            <a:chOff x="0" y="-76200"/>
            <a:chExt cx="1964221" cy="359923"/>
          </a:xfrm>
        </p:grpSpPr>
        <p:sp>
          <p:nvSpPr>
            <p:cNvPr id="119" name="Google Shape;11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0" name="Google Shape;12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2</a:t>
              </a:r>
              <a:endParaRPr/>
            </a:p>
          </p:txBody>
        </p:sp>
      </p:grpSp>
      <p:grpSp>
        <p:nvGrpSpPr>
          <p:cNvPr id="121" name="Google Shape;121;p2"/>
          <p:cNvGrpSpPr/>
          <p:nvPr/>
        </p:nvGrpSpPr>
        <p:grpSpPr>
          <a:xfrm>
            <a:off x="176619" y="6425875"/>
            <a:ext cx="4613551" cy="845385"/>
            <a:chOff x="0" y="-76200"/>
            <a:chExt cx="1964221" cy="359923"/>
          </a:xfrm>
        </p:grpSpPr>
        <p:sp>
          <p:nvSpPr>
            <p:cNvPr id="122" name="Google Shape;122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3" name="Google Shape;123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3</a:t>
              </a:r>
              <a:endParaRPr/>
            </a:p>
          </p:txBody>
        </p:sp>
      </p:grpSp>
      <p:grpSp>
        <p:nvGrpSpPr>
          <p:cNvPr id="124" name="Google Shape;124;p2"/>
          <p:cNvGrpSpPr/>
          <p:nvPr/>
        </p:nvGrpSpPr>
        <p:grpSpPr>
          <a:xfrm>
            <a:off x="176619" y="7349457"/>
            <a:ext cx="4613551" cy="845385"/>
            <a:chOff x="0" y="-76200"/>
            <a:chExt cx="1964221" cy="359923"/>
          </a:xfrm>
        </p:grpSpPr>
        <p:sp>
          <p:nvSpPr>
            <p:cNvPr id="125" name="Google Shape;125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6" name="Google Shape;126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4</a:t>
              </a:r>
              <a:endParaRPr/>
            </a:p>
          </p:txBody>
        </p:sp>
      </p:grpSp>
      <p:grpSp>
        <p:nvGrpSpPr>
          <p:cNvPr id="127" name="Google Shape;127;p2"/>
          <p:cNvGrpSpPr/>
          <p:nvPr/>
        </p:nvGrpSpPr>
        <p:grpSpPr>
          <a:xfrm>
            <a:off x="176619" y="8412915"/>
            <a:ext cx="4613551" cy="845385"/>
            <a:chOff x="0" y="-76200"/>
            <a:chExt cx="1964221" cy="359923"/>
          </a:xfrm>
        </p:grpSpPr>
        <p:sp>
          <p:nvSpPr>
            <p:cNvPr id="128" name="Google Shape;128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9" name="Google Shape;129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5</a:t>
              </a:r>
              <a:endParaRPr/>
            </a:p>
          </p:txBody>
        </p:sp>
      </p:grpSp>
      <p:sp>
        <p:nvSpPr>
          <p:cNvPr id="130" name="Google Shape;130;p2"/>
          <p:cNvSpPr/>
          <p:nvPr/>
        </p:nvSpPr>
        <p:spPr>
          <a:xfrm>
            <a:off x="878654" y="562328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"/>
          <p:cNvSpPr/>
          <p:nvPr/>
        </p:nvSpPr>
        <p:spPr>
          <a:xfrm>
            <a:off x="878654" y="6604853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"/>
          <p:cNvSpPr/>
          <p:nvPr/>
        </p:nvSpPr>
        <p:spPr>
          <a:xfrm>
            <a:off x="878654" y="7604635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"/>
          <p:cNvSpPr/>
          <p:nvPr/>
        </p:nvSpPr>
        <p:spPr>
          <a:xfrm>
            <a:off x="878654" y="860554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5"/>
                </a:lnTo>
                <a:lnTo>
                  <a:pt x="0" y="550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0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 txBox="1"/>
          <p:nvPr/>
        </p:nvSpPr>
        <p:spPr>
          <a:xfrm>
            <a:off x="1374889" y="654364"/>
            <a:ext cx="13991174" cy="180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2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COMPETENCIA(S) QUE DESARROLLAREMOS</a:t>
            </a:r>
            <a:endParaRPr/>
          </a:p>
        </p:txBody>
      </p:sp>
      <p:sp>
        <p:nvSpPr>
          <p:cNvPr id="139" name="Google Shape;139;p3"/>
          <p:cNvSpPr txBox="1"/>
          <p:nvPr/>
        </p:nvSpPr>
        <p:spPr>
          <a:xfrm>
            <a:off x="0" y="4661852"/>
            <a:ext cx="18288000" cy="3879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− Capacidad para implementar sistemas de información en la empresa (ERP, SCM, CRM).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− Habilidad para incorporar TIC de acuerdo con necesidades de cambio organizativo.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149" name="Google Shape;149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150" name="Google Shape;150;p4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1" name="Google Shape;151;p4"/>
          <p:cNvGrpSpPr/>
          <p:nvPr/>
        </p:nvGrpSpPr>
        <p:grpSpPr>
          <a:xfrm>
            <a:off x="992238" y="1822698"/>
            <a:ext cx="9445526" cy="1793378"/>
            <a:chOff x="0" y="-28575"/>
            <a:chExt cx="12594035" cy="2391172"/>
          </a:xfrm>
        </p:grpSpPr>
        <p:sp>
          <p:nvSpPr>
            <p:cNvPr id="152" name="Google Shape;152;p4"/>
            <p:cNvSpPr/>
            <p:nvPr/>
          </p:nvSpPr>
          <p:spPr>
            <a:xfrm>
              <a:off x="0" y="0"/>
              <a:ext cx="12594035" cy="2362597"/>
            </a:xfrm>
            <a:custGeom>
              <a:rect b="b" l="l" r="r" t="t"/>
              <a:pathLst>
                <a:path extrusionOk="0"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3" name="Google Shape;153;p4"/>
            <p:cNvSpPr txBox="1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Herramientas de Gestión Empresarial y Analytics</a:t>
              </a:r>
              <a:endParaRPr/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992238" y="3976985"/>
            <a:ext cx="9445526" cy="2332435"/>
            <a:chOff x="0" y="-85725"/>
            <a:chExt cx="12594035" cy="3109913"/>
          </a:xfrm>
        </p:grpSpPr>
        <p:sp>
          <p:nvSpPr>
            <p:cNvPr id="155" name="Google Shape;155;p4"/>
            <p:cNvSpPr/>
            <p:nvPr/>
          </p:nvSpPr>
          <p:spPr>
            <a:xfrm>
              <a:off x="0" y="0"/>
              <a:ext cx="12594035" cy="3024188"/>
            </a:xfrm>
            <a:custGeom>
              <a:rect b="b" l="l" r="r" t="t"/>
              <a:pathLst>
                <a:path extrusionOk="0" h="302418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6" name="Google Shape;156;p4"/>
            <p:cNvSpPr txBox="1"/>
            <p:nvPr/>
          </p:nvSpPr>
          <p:spPr>
            <a:xfrm>
              <a:off x="0" y="-85725"/>
              <a:ext cx="12594035" cy="31099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La gestión empresarial ha evolucionado significativamente en la era digital, integrando tecnologías avanzadas que transforman la forma en que las empresas operan y toman decisiones. Las herramientas analíticas ahora permiten mejorar la eficiencia organizacional hasta en un 40%, generando impactos tangibles en resultados y competitividad.</a:t>
              </a:r>
              <a:endParaRPr/>
            </a:p>
          </p:txBody>
        </p:sp>
      </p:grpSp>
      <p:grpSp>
        <p:nvGrpSpPr>
          <p:cNvPr id="157" name="Google Shape;157;p4"/>
          <p:cNvGrpSpPr/>
          <p:nvPr/>
        </p:nvGrpSpPr>
        <p:grpSpPr>
          <a:xfrm>
            <a:off x="992238" y="6564065"/>
            <a:ext cx="9445526" cy="1878806"/>
            <a:chOff x="0" y="-85725"/>
            <a:chExt cx="12594035" cy="2505075"/>
          </a:xfrm>
        </p:grpSpPr>
        <p:sp>
          <p:nvSpPr>
            <p:cNvPr id="158" name="Google Shape;158;p4"/>
            <p:cNvSpPr/>
            <p:nvPr/>
          </p:nvSpPr>
          <p:spPr>
            <a:xfrm>
              <a:off x="0" y="0"/>
              <a:ext cx="12594035" cy="2419350"/>
            </a:xfrm>
            <a:custGeom>
              <a:rect b="b" l="l" r="r" t="t"/>
              <a:pathLst>
                <a:path extrusionOk="0" h="2419350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9" name="Google Shape;159;p4"/>
            <p:cNvSpPr txBox="1"/>
            <p:nvPr/>
          </p:nvSpPr>
          <p:spPr>
            <a:xfrm>
              <a:off x="0" y="-85725"/>
              <a:ext cx="12594035" cy="25050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Esta presentación abordará desde conceptos clave y procesos de toma de decisiones, hasta ejemplos reales de gestión efectiva y un estudio de caso que ilustra la transformación digital en una empresa mediana, orientando hacia las tendencias futuras en Business Analytics.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169" name="Google Shape;169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170" name="Google Shape;170;p5"/>
          <p:cNvSpPr/>
          <p:nvPr/>
        </p:nvSpPr>
        <p:spPr>
          <a:xfrm>
            <a:off x="0" y="0"/>
            <a:ext cx="18288000" cy="3387329"/>
          </a:xfrm>
          <a:custGeom>
            <a:rect b="b" l="l" r="r" t="t"/>
            <a:pathLst>
              <a:path extrusionOk="0" h="3387329" w="18288000">
                <a:moveTo>
                  <a:pt x="0" y="0"/>
                </a:moveTo>
                <a:lnTo>
                  <a:pt x="18288000" y="0"/>
                </a:lnTo>
                <a:lnTo>
                  <a:pt x="18288000" y="3387329"/>
                </a:lnTo>
                <a:lnTo>
                  <a:pt x="0" y="3387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50" l="0" r="0" t="-51"/>
            </a:stretch>
          </a:blipFill>
          <a:ln>
            <a:noFill/>
          </a:ln>
        </p:spPr>
      </p:sp>
      <p:grpSp>
        <p:nvGrpSpPr>
          <p:cNvPr id="171" name="Google Shape;171;p5"/>
          <p:cNvGrpSpPr/>
          <p:nvPr/>
        </p:nvGrpSpPr>
        <p:grpSpPr>
          <a:xfrm>
            <a:off x="948332" y="4325243"/>
            <a:ext cx="16391336" cy="1715095"/>
            <a:chOff x="0" y="-28575"/>
            <a:chExt cx="21855114" cy="2286793"/>
          </a:xfrm>
        </p:grpSpPr>
        <p:sp>
          <p:nvSpPr>
            <p:cNvPr id="172" name="Google Shape;172;p5"/>
            <p:cNvSpPr/>
            <p:nvPr/>
          </p:nvSpPr>
          <p:spPr>
            <a:xfrm>
              <a:off x="0" y="0"/>
              <a:ext cx="21855114" cy="2258218"/>
            </a:xfrm>
            <a:custGeom>
              <a:rect b="b" l="l" r="r" t="t"/>
              <a:pathLst>
                <a:path extrusionOk="0" h="2258218" w="21855114">
                  <a:moveTo>
                    <a:pt x="0" y="0"/>
                  </a:moveTo>
                  <a:lnTo>
                    <a:pt x="21855114" y="0"/>
                  </a:lnTo>
                  <a:lnTo>
                    <a:pt x="21855114" y="2258218"/>
                  </a:lnTo>
                  <a:lnTo>
                    <a:pt x="0" y="22582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3" name="Google Shape;173;p5"/>
            <p:cNvSpPr txBox="1"/>
            <p:nvPr/>
          </p:nvSpPr>
          <p:spPr>
            <a:xfrm>
              <a:off x="0" y="-28575"/>
              <a:ext cx="21855113" cy="22867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31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Definición y Alcance de las Herramientas de Gestión</a:t>
              </a:r>
              <a:endParaRPr/>
            </a:p>
          </p:txBody>
        </p:sp>
      </p:grpSp>
      <p:grpSp>
        <p:nvGrpSpPr>
          <p:cNvPr id="174" name="Google Shape;174;p5"/>
          <p:cNvGrpSpPr/>
          <p:nvPr/>
        </p:nvGrpSpPr>
        <p:grpSpPr>
          <a:xfrm>
            <a:off x="943570" y="6442025"/>
            <a:ext cx="5292757" cy="2890361"/>
            <a:chOff x="0" y="0"/>
            <a:chExt cx="7057009" cy="3853815"/>
          </a:xfrm>
        </p:grpSpPr>
        <p:sp>
          <p:nvSpPr>
            <p:cNvPr id="175" name="Google Shape;175;p5"/>
            <p:cNvSpPr/>
            <p:nvPr/>
          </p:nvSpPr>
          <p:spPr>
            <a:xfrm>
              <a:off x="6350" y="6350"/>
              <a:ext cx="7044309" cy="3841115"/>
            </a:xfrm>
            <a:custGeom>
              <a:rect b="b" l="l" r="r" t="t"/>
              <a:pathLst>
                <a:path extrusionOk="0" h="3841115" w="7044309">
                  <a:moveTo>
                    <a:pt x="0" y="151765"/>
                  </a:moveTo>
                  <a:cubicBezTo>
                    <a:pt x="0" y="67945"/>
                    <a:pt x="68072" y="0"/>
                    <a:pt x="152019" y="0"/>
                  </a:cubicBezTo>
                  <a:lnTo>
                    <a:pt x="6892290" y="0"/>
                  </a:lnTo>
                  <a:cubicBezTo>
                    <a:pt x="6976237" y="0"/>
                    <a:pt x="7044309" y="67945"/>
                    <a:pt x="7044309" y="151765"/>
                  </a:cubicBezTo>
                  <a:lnTo>
                    <a:pt x="7044309" y="3689350"/>
                  </a:lnTo>
                  <a:cubicBezTo>
                    <a:pt x="7044309" y="3773170"/>
                    <a:pt x="6976237" y="3841115"/>
                    <a:pt x="6892290" y="3841115"/>
                  </a:cubicBezTo>
                  <a:lnTo>
                    <a:pt x="152019" y="3841115"/>
                  </a:lnTo>
                  <a:cubicBezTo>
                    <a:pt x="68072" y="3841115"/>
                    <a:pt x="0" y="3773170"/>
                    <a:pt x="0" y="368935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0" y="0"/>
              <a:ext cx="7057009" cy="3853815"/>
            </a:xfrm>
            <a:custGeom>
              <a:rect b="b" l="l" r="r" t="t"/>
              <a:pathLst>
                <a:path extrusionOk="0" h="3853815" w="7057009">
                  <a:moveTo>
                    <a:pt x="0" y="158115"/>
                  </a:moveTo>
                  <a:cubicBezTo>
                    <a:pt x="0" y="70739"/>
                    <a:pt x="70866" y="0"/>
                    <a:pt x="158369" y="0"/>
                  </a:cubicBezTo>
                  <a:lnTo>
                    <a:pt x="6898640" y="0"/>
                  </a:lnTo>
                  <a:lnTo>
                    <a:pt x="6898640" y="6350"/>
                  </a:lnTo>
                  <a:lnTo>
                    <a:pt x="6898640" y="0"/>
                  </a:lnTo>
                  <a:cubicBezTo>
                    <a:pt x="6986143" y="0"/>
                    <a:pt x="7057009" y="70739"/>
                    <a:pt x="7057009" y="158115"/>
                  </a:cubicBezTo>
                  <a:lnTo>
                    <a:pt x="7050659" y="158115"/>
                  </a:lnTo>
                  <a:lnTo>
                    <a:pt x="7057009" y="158115"/>
                  </a:lnTo>
                  <a:lnTo>
                    <a:pt x="7057009" y="3695700"/>
                  </a:lnTo>
                  <a:lnTo>
                    <a:pt x="7050659" y="3695700"/>
                  </a:lnTo>
                  <a:lnTo>
                    <a:pt x="7057009" y="3695700"/>
                  </a:lnTo>
                  <a:cubicBezTo>
                    <a:pt x="7057009" y="3783076"/>
                    <a:pt x="6986143" y="3853815"/>
                    <a:pt x="6898640" y="3853815"/>
                  </a:cubicBezTo>
                  <a:lnTo>
                    <a:pt x="6898640" y="3847465"/>
                  </a:lnTo>
                  <a:lnTo>
                    <a:pt x="6898640" y="3853815"/>
                  </a:lnTo>
                  <a:lnTo>
                    <a:pt x="158369" y="3853815"/>
                  </a:lnTo>
                  <a:lnTo>
                    <a:pt x="158369" y="3847465"/>
                  </a:lnTo>
                  <a:lnTo>
                    <a:pt x="158369" y="3853815"/>
                  </a:lnTo>
                  <a:cubicBezTo>
                    <a:pt x="70866" y="3853815"/>
                    <a:pt x="0" y="3783076"/>
                    <a:pt x="0" y="369570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3695700"/>
                  </a:lnTo>
                  <a:lnTo>
                    <a:pt x="6350" y="3695700"/>
                  </a:lnTo>
                  <a:lnTo>
                    <a:pt x="12700" y="3695700"/>
                  </a:lnTo>
                  <a:cubicBezTo>
                    <a:pt x="12700" y="3775964"/>
                    <a:pt x="77851" y="3841115"/>
                    <a:pt x="158369" y="3841115"/>
                  </a:cubicBezTo>
                  <a:lnTo>
                    <a:pt x="6898640" y="3841115"/>
                  </a:lnTo>
                  <a:cubicBezTo>
                    <a:pt x="6979031" y="3841115"/>
                    <a:pt x="7044309" y="3775964"/>
                    <a:pt x="7044309" y="3695700"/>
                  </a:cubicBezTo>
                  <a:lnTo>
                    <a:pt x="7044309" y="158115"/>
                  </a:lnTo>
                  <a:cubicBezTo>
                    <a:pt x="7044309" y="77851"/>
                    <a:pt x="6979158" y="12700"/>
                    <a:pt x="6898640" y="12700"/>
                  </a:cubicBezTo>
                  <a:lnTo>
                    <a:pt x="158369" y="12700"/>
                  </a:lnTo>
                  <a:lnTo>
                    <a:pt x="158369" y="6350"/>
                  </a:lnTo>
                  <a:lnTo>
                    <a:pt x="158369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Google Shape;177;p5"/>
          <p:cNvGrpSpPr/>
          <p:nvPr/>
        </p:nvGrpSpPr>
        <p:grpSpPr>
          <a:xfrm>
            <a:off x="1228725" y="6705749"/>
            <a:ext cx="3902572" cy="444847"/>
            <a:chOff x="0" y="-28575"/>
            <a:chExt cx="5203429" cy="593130"/>
          </a:xfrm>
        </p:grpSpPr>
        <p:sp>
          <p:nvSpPr>
            <p:cNvPr id="178" name="Google Shape;178;p5"/>
            <p:cNvSpPr/>
            <p:nvPr/>
          </p:nvSpPr>
          <p:spPr>
            <a:xfrm>
              <a:off x="0" y="0"/>
              <a:ext cx="5203429" cy="564555"/>
            </a:xfrm>
            <a:custGeom>
              <a:rect b="b" l="l" r="r" t="t"/>
              <a:pathLst>
                <a:path extrusionOk="0" h="564555" w="5203429">
                  <a:moveTo>
                    <a:pt x="0" y="0"/>
                  </a:moveTo>
                  <a:lnTo>
                    <a:pt x="5203429" y="0"/>
                  </a:lnTo>
                  <a:lnTo>
                    <a:pt x="5203429" y="564555"/>
                  </a:lnTo>
                  <a:lnTo>
                    <a:pt x="0" y="5645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9" name="Google Shape;179;p5"/>
            <p:cNvSpPr txBox="1"/>
            <p:nvPr/>
          </p:nvSpPr>
          <p:spPr>
            <a:xfrm>
              <a:off x="0" y="-28575"/>
              <a:ext cx="5203428" cy="5931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Sistemas y metodologías</a:t>
              </a:r>
              <a:endParaRPr/>
            </a:p>
          </p:txBody>
        </p:sp>
      </p:grpSp>
      <p:grpSp>
        <p:nvGrpSpPr>
          <p:cNvPr id="180" name="Google Shape;180;p5"/>
          <p:cNvGrpSpPr/>
          <p:nvPr/>
        </p:nvGrpSpPr>
        <p:grpSpPr>
          <a:xfrm>
            <a:off x="1228725" y="7255966"/>
            <a:ext cx="4722465" cy="1791295"/>
            <a:chOff x="0" y="-76200"/>
            <a:chExt cx="6296620" cy="2388393"/>
          </a:xfrm>
        </p:grpSpPr>
        <p:sp>
          <p:nvSpPr>
            <p:cNvPr id="181" name="Google Shape;181;p5"/>
            <p:cNvSpPr/>
            <p:nvPr/>
          </p:nvSpPr>
          <p:spPr>
            <a:xfrm>
              <a:off x="0" y="0"/>
              <a:ext cx="6296620" cy="2312193"/>
            </a:xfrm>
            <a:custGeom>
              <a:rect b="b" l="l" r="r" t="t"/>
              <a:pathLst>
                <a:path extrusionOk="0" h="2312193" w="6296620">
                  <a:moveTo>
                    <a:pt x="0" y="0"/>
                  </a:moveTo>
                  <a:lnTo>
                    <a:pt x="6296620" y="0"/>
                  </a:lnTo>
                  <a:lnTo>
                    <a:pt x="6296620" y="2312193"/>
                  </a:lnTo>
                  <a:lnTo>
                    <a:pt x="0" y="231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2" name="Google Shape;182;p5"/>
            <p:cNvSpPr txBox="1"/>
            <p:nvPr/>
          </p:nvSpPr>
          <p:spPr>
            <a:xfrm>
              <a:off x="0" y="-76200"/>
              <a:ext cx="6296620" cy="23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877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25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Incluyen aplicaciones y procesos que facilitan el registro, control y consolidación de información para una gestión eficiente.</a:t>
              </a:r>
              <a:endParaRPr/>
            </a:p>
          </p:txBody>
        </p:sp>
      </p:grpSp>
      <p:grpSp>
        <p:nvGrpSpPr>
          <p:cNvPr id="183" name="Google Shape;183;p5"/>
          <p:cNvGrpSpPr/>
          <p:nvPr/>
        </p:nvGrpSpPr>
        <p:grpSpPr>
          <a:xfrm>
            <a:off x="6497688" y="6442025"/>
            <a:ext cx="5292757" cy="2890361"/>
            <a:chOff x="0" y="0"/>
            <a:chExt cx="7057009" cy="3853815"/>
          </a:xfrm>
        </p:grpSpPr>
        <p:sp>
          <p:nvSpPr>
            <p:cNvPr id="184" name="Google Shape;184;p5"/>
            <p:cNvSpPr/>
            <p:nvPr/>
          </p:nvSpPr>
          <p:spPr>
            <a:xfrm>
              <a:off x="6350" y="6350"/>
              <a:ext cx="7044309" cy="3841115"/>
            </a:xfrm>
            <a:custGeom>
              <a:rect b="b" l="l" r="r" t="t"/>
              <a:pathLst>
                <a:path extrusionOk="0" h="3841115" w="7044309">
                  <a:moveTo>
                    <a:pt x="0" y="151765"/>
                  </a:moveTo>
                  <a:cubicBezTo>
                    <a:pt x="0" y="67945"/>
                    <a:pt x="68072" y="0"/>
                    <a:pt x="152019" y="0"/>
                  </a:cubicBezTo>
                  <a:lnTo>
                    <a:pt x="6892290" y="0"/>
                  </a:lnTo>
                  <a:cubicBezTo>
                    <a:pt x="6976237" y="0"/>
                    <a:pt x="7044309" y="67945"/>
                    <a:pt x="7044309" y="151765"/>
                  </a:cubicBezTo>
                  <a:lnTo>
                    <a:pt x="7044309" y="3689350"/>
                  </a:lnTo>
                  <a:cubicBezTo>
                    <a:pt x="7044309" y="3773170"/>
                    <a:pt x="6976237" y="3841115"/>
                    <a:pt x="6892290" y="3841115"/>
                  </a:cubicBezTo>
                  <a:lnTo>
                    <a:pt x="152019" y="3841115"/>
                  </a:lnTo>
                  <a:cubicBezTo>
                    <a:pt x="68072" y="3841115"/>
                    <a:pt x="0" y="3773170"/>
                    <a:pt x="0" y="368935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0" y="0"/>
              <a:ext cx="7057009" cy="3853815"/>
            </a:xfrm>
            <a:custGeom>
              <a:rect b="b" l="l" r="r" t="t"/>
              <a:pathLst>
                <a:path extrusionOk="0" h="3853815" w="7057009">
                  <a:moveTo>
                    <a:pt x="0" y="158115"/>
                  </a:moveTo>
                  <a:cubicBezTo>
                    <a:pt x="0" y="70739"/>
                    <a:pt x="70866" y="0"/>
                    <a:pt x="158369" y="0"/>
                  </a:cubicBezTo>
                  <a:lnTo>
                    <a:pt x="6898640" y="0"/>
                  </a:lnTo>
                  <a:lnTo>
                    <a:pt x="6898640" y="6350"/>
                  </a:lnTo>
                  <a:lnTo>
                    <a:pt x="6898640" y="0"/>
                  </a:lnTo>
                  <a:cubicBezTo>
                    <a:pt x="6986143" y="0"/>
                    <a:pt x="7057009" y="70739"/>
                    <a:pt x="7057009" y="158115"/>
                  </a:cubicBezTo>
                  <a:lnTo>
                    <a:pt x="7050659" y="158115"/>
                  </a:lnTo>
                  <a:lnTo>
                    <a:pt x="7057009" y="158115"/>
                  </a:lnTo>
                  <a:lnTo>
                    <a:pt x="7057009" y="3695700"/>
                  </a:lnTo>
                  <a:lnTo>
                    <a:pt x="7050659" y="3695700"/>
                  </a:lnTo>
                  <a:lnTo>
                    <a:pt x="7057009" y="3695700"/>
                  </a:lnTo>
                  <a:cubicBezTo>
                    <a:pt x="7057009" y="3783076"/>
                    <a:pt x="6986143" y="3853815"/>
                    <a:pt x="6898640" y="3853815"/>
                  </a:cubicBezTo>
                  <a:lnTo>
                    <a:pt x="6898640" y="3847465"/>
                  </a:lnTo>
                  <a:lnTo>
                    <a:pt x="6898640" y="3853815"/>
                  </a:lnTo>
                  <a:lnTo>
                    <a:pt x="158369" y="3853815"/>
                  </a:lnTo>
                  <a:lnTo>
                    <a:pt x="158369" y="3847465"/>
                  </a:lnTo>
                  <a:lnTo>
                    <a:pt x="158369" y="3853815"/>
                  </a:lnTo>
                  <a:cubicBezTo>
                    <a:pt x="70866" y="3853815"/>
                    <a:pt x="0" y="3783076"/>
                    <a:pt x="0" y="369570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3695700"/>
                  </a:lnTo>
                  <a:lnTo>
                    <a:pt x="6350" y="3695700"/>
                  </a:lnTo>
                  <a:lnTo>
                    <a:pt x="12700" y="3695700"/>
                  </a:lnTo>
                  <a:cubicBezTo>
                    <a:pt x="12700" y="3775964"/>
                    <a:pt x="77851" y="3841115"/>
                    <a:pt x="158369" y="3841115"/>
                  </a:cubicBezTo>
                  <a:lnTo>
                    <a:pt x="6898640" y="3841115"/>
                  </a:lnTo>
                  <a:cubicBezTo>
                    <a:pt x="6979031" y="3841115"/>
                    <a:pt x="7044309" y="3775964"/>
                    <a:pt x="7044309" y="3695700"/>
                  </a:cubicBezTo>
                  <a:lnTo>
                    <a:pt x="7044309" y="158115"/>
                  </a:lnTo>
                  <a:cubicBezTo>
                    <a:pt x="7044309" y="77851"/>
                    <a:pt x="6979158" y="12700"/>
                    <a:pt x="6898640" y="12700"/>
                  </a:cubicBezTo>
                  <a:lnTo>
                    <a:pt x="158369" y="12700"/>
                  </a:lnTo>
                  <a:lnTo>
                    <a:pt x="158369" y="6350"/>
                  </a:lnTo>
                  <a:lnTo>
                    <a:pt x="158369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5"/>
          <p:cNvGrpSpPr/>
          <p:nvPr/>
        </p:nvGrpSpPr>
        <p:grpSpPr>
          <a:xfrm>
            <a:off x="6782841" y="6705749"/>
            <a:ext cx="3455343" cy="444847"/>
            <a:chOff x="0" y="-28575"/>
            <a:chExt cx="4607123" cy="593130"/>
          </a:xfrm>
        </p:grpSpPr>
        <p:sp>
          <p:nvSpPr>
            <p:cNvPr id="187" name="Google Shape;187;p5"/>
            <p:cNvSpPr/>
            <p:nvPr/>
          </p:nvSpPr>
          <p:spPr>
            <a:xfrm>
              <a:off x="0" y="0"/>
              <a:ext cx="4607123" cy="564555"/>
            </a:xfrm>
            <a:custGeom>
              <a:rect b="b" l="l" r="r" t="t"/>
              <a:pathLst>
                <a:path extrusionOk="0" h="564555" w="4607123">
                  <a:moveTo>
                    <a:pt x="0" y="0"/>
                  </a:moveTo>
                  <a:lnTo>
                    <a:pt x="4607123" y="0"/>
                  </a:lnTo>
                  <a:lnTo>
                    <a:pt x="4607123" y="564555"/>
                  </a:lnTo>
                  <a:lnTo>
                    <a:pt x="0" y="5645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8" name="Google Shape;188;p5"/>
            <p:cNvSpPr txBox="1"/>
            <p:nvPr/>
          </p:nvSpPr>
          <p:spPr>
            <a:xfrm>
              <a:off x="0" y="-28575"/>
              <a:ext cx="4607123" cy="5931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Evolución tecnológica</a:t>
              </a:r>
              <a:endParaRPr/>
            </a:p>
          </p:txBody>
        </p:sp>
      </p:grpSp>
      <p:grpSp>
        <p:nvGrpSpPr>
          <p:cNvPr id="189" name="Google Shape;189;p5"/>
          <p:cNvGrpSpPr/>
          <p:nvPr/>
        </p:nvGrpSpPr>
        <p:grpSpPr>
          <a:xfrm>
            <a:off x="6782841" y="7255966"/>
            <a:ext cx="4722465" cy="1791295"/>
            <a:chOff x="0" y="-76200"/>
            <a:chExt cx="6296620" cy="2388393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6296620" cy="2312193"/>
            </a:xfrm>
            <a:custGeom>
              <a:rect b="b" l="l" r="r" t="t"/>
              <a:pathLst>
                <a:path extrusionOk="0" h="2312193" w="6296620">
                  <a:moveTo>
                    <a:pt x="0" y="0"/>
                  </a:moveTo>
                  <a:lnTo>
                    <a:pt x="6296620" y="0"/>
                  </a:lnTo>
                  <a:lnTo>
                    <a:pt x="6296620" y="2312193"/>
                  </a:lnTo>
                  <a:lnTo>
                    <a:pt x="0" y="231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1" name="Google Shape;191;p5"/>
            <p:cNvSpPr txBox="1"/>
            <p:nvPr/>
          </p:nvSpPr>
          <p:spPr>
            <a:xfrm>
              <a:off x="0" y="-76200"/>
              <a:ext cx="6296620" cy="23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877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25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La última década ha visto una aceleración en el desarrollo de tecnologías que impactan directamente la gestión empresarial.</a:t>
              </a:r>
              <a:endParaRPr/>
            </a:p>
          </p:txBody>
        </p:sp>
      </p:grpSp>
      <p:grpSp>
        <p:nvGrpSpPr>
          <p:cNvPr id="192" name="Google Shape;192;p5"/>
          <p:cNvGrpSpPr/>
          <p:nvPr/>
        </p:nvGrpSpPr>
        <p:grpSpPr>
          <a:xfrm>
            <a:off x="12051804" y="6442025"/>
            <a:ext cx="5292757" cy="2890361"/>
            <a:chOff x="0" y="0"/>
            <a:chExt cx="7057009" cy="3853815"/>
          </a:xfrm>
        </p:grpSpPr>
        <p:sp>
          <p:nvSpPr>
            <p:cNvPr id="193" name="Google Shape;193;p5"/>
            <p:cNvSpPr/>
            <p:nvPr/>
          </p:nvSpPr>
          <p:spPr>
            <a:xfrm>
              <a:off x="6350" y="6350"/>
              <a:ext cx="7044309" cy="3841115"/>
            </a:xfrm>
            <a:custGeom>
              <a:rect b="b" l="l" r="r" t="t"/>
              <a:pathLst>
                <a:path extrusionOk="0" h="3841115" w="7044309">
                  <a:moveTo>
                    <a:pt x="0" y="151765"/>
                  </a:moveTo>
                  <a:cubicBezTo>
                    <a:pt x="0" y="67945"/>
                    <a:pt x="68072" y="0"/>
                    <a:pt x="152019" y="0"/>
                  </a:cubicBezTo>
                  <a:lnTo>
                    <a:pt x="6892290" y="0"/>
                  </a:lnTo>
                  <a:cubicBezTo>
                    <a:pt x="6976237" y="0"/>
                    <a:pt x="7044309" y="67945"/>
                    <a:pt x="7044309" y="151765"/>
                  </a:cubicBezTo>
                  <a:lnTo>
                    <a:pt x="7044309" y="3689350"/>
                  </a:lnTo>
                  <a:cubicBezTo>
                    <a:pt x="7044309" y="3773170"/>
                    <a:pt x="6976237" y="3841115"/>
                    <a:pt x="6892290" y="3841115"/>
                  </a:cubicBezTo>
                  <a:lnTo>
                    <a:pt x="152019" y="3841115"/>
                  </a:lnTo>
                  <a:cubicBezTo>
                    <a:pt x="68072" y="3841115"/>
                    <a:pt x="0" y="3773170"/>
                    <a:pt x="0" y="3689350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0" y="0"/>
              <a:ext cx="7057009" cy="3853815"/>
            </a:xfrm>
            <a:custGeom>
              <a:rect b="b" l="l" r="r" t="t"/>
              <a:pathLst>
                <a:path extrusionOk="0" h="3853815" w="7057009">
                  <a:moveTo>
                    <a:pt x="0" y="158115"/>
                  </a:moveTo>
                  <a:cubicBezTo>
                    <a:pt x="0" y="70739"/>
                    <a:pt x="70866" y="0"/>
                    <a:pt x="158369" y="0"/>
                  </a:cubicBezTo>
                  <a:lnTo>
                    <a:pt x="6898640" y="0"/>
                  </a:lnTo>
                  <a:lnTo>
                    <a:pt x="6898640" y="6350"/>
                  </a:lnTo>
                  <a:lnTo>
                    <a:pt x="6898640" y="0"/>
                  </a:lnTo>
                  <a:cubicBezTo>
                    <a:pt x="6986143" y="0"/>
                    <a:pt x="7057009" y="70739"/>
                    <a:pt x="7057009" y="158115"/>
                  </a:cubicBezTo>
                  <a:lnTo>
                    <a:pt x="7050659" y="158115"/>
                  </a:lnTo>
                  <a:lnTo>
                    <a:pt x="7057009" y="158115"/>
                  </a:lnTo>
                  <a:lnTo>
                    <a:pt x="7057009" y="3695700"/>
                  </a:lnTo>
                  <a:lnTo>
                    <a:pt x="7050659" y="3695700"/>
                  </a:lnTo>
                  <a:lnTo>
                    <a:pt x="7057009" y="3695700"/>
                  </a:lnTo>
                  <a:cubicBezTo>
                    <a:pt x="7057009" y="3783076"/>
                    <a:pt x="6986143" y="3853815"/>
                    <a:pt x="6898640" y="3853815"/>
                  </a:cubicBezTo>
                  <a:lnTo>
                    <a:pt x="6898640" y="3847465"/>
                  </a:lnTo>
                  <a:lnTo>
                    <a:pt x="6898640" y="3853815"/>
                  </a:lnTo>
                  <a:lnTo>
                    <a:pt x="158369" y="3853815"/>
                  </a:lnTo>
                  <a:lnTo>
                    <a:pt x="158369" y="3847465"/>
                  </a:lnTo>
                  <a:lnTo>
                    <a:pt x="158369" y="3853815"/>
                  </a:lnTo>
                  <a:cubicBezTo>
                    <a:pt x="70866" y="3853815"/>
                    <a:pt x="0" y="3783076"/>
                    <a:pt x="0" y="369570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3695700"/>
                  </a:lnTo>
                  <a:lnTo>
                    <a:pt x="6350" y="3695700"/>
                  </a:lnTo>
                  <a:lnTo>
                    <a:pt x="12700" y="3695700"/>
                  </a:lnTo>
                  <a:cubicBezTo>
                    <a:pt x="12700" y="3775964"/>
                    <a:pt x="77851" y="3841115"/>
                    <a:pt x="158369" y="3841115"/>
                  </a:cubicBezTo>
                  <a:lnTo>
                    <a:pt x="6898640" y="3841115"/>
                  </a:lnTo>
                  <a:cubicBezTo>
                    <a:pt x="6979031" y="3841115"/>
                    <a:pt x="7044309" y="3775964"/>
                    <a:pt x="7044309" y="3695700"/>
                  </a:cubicBezTo>
                  <a:lnTo>
                    <a:pt x="7044309" y="158115"/>
                  </a:lnTo>
                  <a:cubicBezTo>
                    <a:pt x="7044309" y="77851"/>
                    <a:pt x="6979158" y="12700"/>
                    <a:pt x="6898640" y="12700"/>
                  </a:cubicBezTo>
                  <a:lnTo>
                    <a:pt x="158369" y="12700"/>
                  </a:lnTo>
                  <a:lnTo>
                    <a:pt x="158369" y="6350"/>
                  </a:lnTo>
                  <a:lnTo>
                    <a:pt x="158369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5"/>
          <p:cNvGrpSpPr/>
          <p:nvPr/>
        </p:nvGrpSpPr>
        <p:grpSpPr>
          <a:xfrm>
            <a:off x="12336959" y="6705749"/>
            <a:ext cx="3387329" cy="444847"/>
            <a:chOff x="0" y="-28575"/>
            <a:chExt cx="4516438" cy="593130"/>
          </a:xfrm>
        </p:grpSpPr>
        <p:sp>
          <p:nvSpPr>
            <p:cNvPr id="196" name="Google Shape;196;p5"/>
            <p:cNvSpPr/>
            <p:nvPr/>
          </p:nvSpPr>
          <p:spPr>
            <a:xfrm>
              <a:off x="0" y="0"/>
              <a:ext cx="4516438" cy="564555"/>
            </a:xfrm>
            <a:custGeom>
              <a:rect b="b" l="l" r="r" t="t"/>
              <a:pathLst>
                <a:path extrusionOk="0" h="564555" w="4516438">
                  <a:moveTo>
                    <a:pt x="0" y="0"/>
                  </a:moveTo>
                  <a:lnTo>
                    <a:pt x="4516438" y="0"/>
                  </a:lnTo>
                  <a:lnTo>
                    <a:pt x="4516438" y="564555"/>
                  </a:lnTo>
                  <a:lnTo>
                    <a:pt x="0" y="5645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7" name="Google Shape;197;p5"/>
            <p:cNvSpPr txBox="1"/>
            <p:nvPr/>
          </p:nvSpPr>
          <p:spPr>
            <a:xfrm>
              <a:off x="0" y="-28575"/>
              <a:ext cx="4516438" cy="5931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1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25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Selección estratégica</a:t>
              </a:r>
              <a:endParaRPr/>
            </a:p>
          </p:txBody>
        </p:sp>
      </p:grpSp>
      <p:grpSp>
        <p:nvGrpSpPr>
          <p:cNvPr id="198" name="Google Shape;198;p5"/>
          <p:cNvGrpSpPr/>
          <p:nvPr/>
        </p:nvGrpSpPr>
        <p:grpSpPr>
          <a:xfrm>
            <a:off x="12336959" y="7255966"/>
            <a:ext cx="4722465" cy="1791295"/>
            <a:chOff x="0" y="-76200"/>
            <a:chExt cx="6296620" cy="2388393"/>
          </a:xfrm>
        </p:grpSpPr>
        <p:sp>
          <p:nvSpPr>
            <p:cNvPr id="199" name="Google Shape;199;p5"/>
            <p:cNvSpPr/>
            <p:nvPr/>
          </p:nvSpPr>
          <p:spPr>
            <a:xfrm>
              <a:off x="0" y="0"/>
              <a:ext cx="6296620" cy="2312193"/>
            </a:xfrm>
            <a:custGeom>
              <a:rect b="b" l="l" r="r" t="t"/>
              <a:pathLst>
                <a:path extrusionOk="0" h="2312193" w="6296620">
                  <a:moveTo>
                    <a:pt x="0" y="0"/>
                  </a:moveTo>
                  <a:lnTo>
                    <a:pt x="6296620" y="0"/>
                  </a:lnTo>
                  <a:lnTo>
                    <a:pt x="6296620" y="2312193"/>
                  </a:lnTo>
                  <a:lnTo>
                    <a:pt x="0" y="231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0" name="Google Shape;200;p5"/>
            <p:cNvSpPr txBox="1"/>
            <p:nvPr/>
          </p:nvSpPr>
          <p:spPr>
            <a:xfrm>
              <a:off x="0" y="-76200"/>
              <a:ext cx="6296620" cy="23883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877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25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Adoptar herramientas sin adaptación puede ser contraproducente; es crucial elegir y ajustar adecuadamente las soluciones.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210" name="Google Shape;210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grpSp>
        <p:nvGrpSpPr>
          <p:cNvPr id="211" name="Google Shape;211;p6"/>
          <p:cNvGrpSpPr/>
          <p:nvPr/>
        </p:nvGrpSpPr>
        <p:grpSpPr>
          <a:xfrm>
            <a:off x="992238" y="2932063"/>
            <a:ext cx="12187238" cy="907405"/>
            <a:chOff x="0" y="-28575"/>
            <a:chExt cx="16249650" cy="1209873"/>
          </a:xfrm>
        </p:grpSpPr>
        <p:sp>
          <p:nvSpPr>
            <p:cNvPr id="212" name="Google Shape;212;p6"/>
            <p:cNvSpPr/>
            <p:nvPr/>
          </p:nvSpPr>
          <p:spPr>
            <a:xfrm>
              <a:off x="0" y="0"/>
              <a:ext cx="16249650" cy="1181298"/>
            </a:xfrm>
            <a:custGeom>
              <a:rect b="b" l="l" r="r" t="t"/>
              <a:pathLst>
                <a:path extrusionOk="0" h="1181298" w="16249650">
                  <a:moveTo>
                    <a:pt x="0" y="0"/>
                  </a:moveTo>
                  <a:lnTo>
                    <a:pt x="16249650" y="0"/>
                  </a:lnTo>
                  <a:lnTo>
                    <a:pt x="1624965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3" name="Google Shape;213;p6"/>
            <p:cNvSpPr txBox="1"/>
            <p:nvPr/>
          </p:nvSpPr>
          <p:spPr>
            <a:xfrm>
              <a:off x="0" y="-28575"/>
              <a:ext cx="16249650" cy="12098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Principales Herramientas de Gestión</a:t>
              </a:r>
              <a:endParaRPr/>
            </a:p>
          </p:txBody>
        </p:sp>
      </p:grpSp>
      <p:grpSp>
        <p:nvGrpSpPr>
          <p:cNvPr id="214" name="Google Shape;214;p6"/>
          <p:cNvGrpSpPr/>
          <p:nvPr/>
        </p:nvGrpSpPr>
        <p:grpSpPr>
          <a:xfrm>
            <a:off x="992238" y="4533900"/>
            <a:ext cx="3556993" cy="900113"/>
            <a:chOff x="0" y="-19050"/>
            <a:chExt cx="4742657" cy="1200150"/>
          </a:xfrm>
        </p:grpSpPr>
        <p:sp>
          <p:nvSpPr>
            <p:cNvPr id="215" name="Google Shape;215;p6"/>
            <p:cNvSpPr/>
            <p:nvPr/>
          </p:nvSpPr>
          <p:spPr>
            <a:xfrm>
              <a:off x="0" y="0"/>
              <a:ext cx="4742657" cy="1181100"/>
            </a:xfrm>
            <a:custGeom>
              <a:rect b="b" l="l" r="r" t="t"/>
              <a:pathLst>
                <a:path extrusionOk="0" h="1181100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6" name="Google Shape;216;p6"/>
            <p:cNvSpPr txBox="1"/>
            <p:nvPr/>
          </p:nvSpPr>
          <p:spPr>
            <a:xfrm>
              <a:off x="0" y="-19050"/>
              <a:ext cx="4742657" cy="12001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Planificación estratégica y BSC</a:t>
              </a:r>
              <a:endParaRPr/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992238" y="5653236"/>
            <a:ext cx="3556993" cy="1425179"/>
            <a:chOff x="0" y="-85725"/>
            <a:chExt cx="4742657" cy="1900238"/>
          </a:xfrm>
        </p:grpSpPr>
        <p:sp>
          <p:nvSpPr>
            <p:cNvPr id="218" name="Google Shape;218;p6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9" name="Google Shape;219;p6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Permiten alinear objetivos y medir desempeño integralmente.</a:t>
              </a:r>
              <a:endParaRPr/>
            </a:p>
          </p:txBody>
        </p:sp>
      </p:grpSp>
      <p:grpSp>
        <p:nvGrpSpPr>
          <p:cNvPr id="220" name="Google Shape;220;p6"/>
          <p:cNvGrpSpPr/>
          <p:nvPr/>
        </p:nvGrpSpPr>
        <p:grpSpPr>
          <a:xfrm>
            <a:off x="5250508" y="4533900"/>
            <a:ext cx="3544044" cy="457199"/>
            <a:chOff x="0" y="-19050"/>
            <a:chExt cx="4725392" cy="609600"/>
          </a:xfrm>
        </p:grpSpPr>
        <p:sp>
          <p:nvSpPr>
            <p:cNvPr id="221" name="Google Shape;221;p6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2" name="Google Shape;222;p6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CRM</a:t>
              </a:r>
              <a:endParaRPr/>
            </a:p>
          </p:txBody>
        </p:sp>
      </p:grpSp>
      <p:grpSp>
        <p:nvGrpSpPr>
          <p:cNvPr id="223" name="Google Shape;223;p6"/>
          <p:cNvGrpSpPr/>
          <p:nvPr/>
        </p:nvGrpSpPr>
        <p:grpSpPr>
          <a:xfrm>
            <a:off x="5250508" y="5210324"/>
            <a:ext cx="3556993" cy="1425179"/>
            <a:chOff x="0" y="-85725"/>
            <a:chExt cx="4742657" cy="1900238"/>
          </a:xfrm>
        </p:grpSpPr>
        <p:sp>
          <p:nvSpPr>
            <p:cNvPr id="224" name="Google Shape;224;p6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5" name="Google Shape;225;p6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Gestiona las relaciones con clientes para mejorar ventas y fidelización.</a:t>
              </a:r>
              <a:endParaRPr/>
            </a:p>
          </p:txBody>
        </p:sp>
      </p:grpSp>
      <p:grpSp>
        <p:nvGrpSpPr>
          <p:cNvPr id="226" name="Google Shape;226;p6"/>
          <p:cNvGrpSpPr/>
          <p:nvPr/>
        </p:nvGrpSpPr>
        <p:grpSpPr>
          <a:xfrm>
            <a:off x="9508777" y="4533900"/>
            <a:ext cx="3544044" cy="457199"/>
            <a:chOff x="0" y="-19050"/>
            <a:chExt cx="4725392" cy="609600"/>
          </a:xfrm>
        </p:grpSpPr>
        <p:sp>
          <p:nvSpPr>
            <p:cNvPr id="227" name="Google Shape;227;p6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8" name="Google Shape;228;p6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ERP</a:t>
              </a:r>
              <a:endParaRPr/>
            </a:p>
          </p:txBody>
        </p:sp>
      </p:grpSp>
      <p:grpSp>
        <p:nvGrpSpPr>
          <p:cNvPr id="229" name="Google Shape;229;p6"/>
          <p:cNvGrpSpPr/>
          <p:nvPr/>
        </p:nvGrpSpPr>
        <p:grpSpPr>
          <a:xfrm>
            <a:off x="9508777" y="5210324"/>
            <a:ext cx="3556993" cy="1425179"/>
            <a:chOff x="0" y="-85725"/>
            <a:chExt cx="4742657" cy="1900238"/>
          </a:xfrm>
        </p:grpSpPr>
        <p:sp>
          <p:nvSpPr>
            <p:cNvPr id="230" name="Google Shape;230;p6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31" name="Google Shape;231;p6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Integra procesos internos, recursos y operaciones empresariales.</a:t>
              </a:r>
              <a:endParaRPr/>
            </a:p>
          </p:txBody>
        </p:sp>
      </p:grpSp>
      <p:grpSp>
        <p:nvGrpSpPr>
          <p:cNvPr id="232" name="Google Shape;232;p6"/>
          <p:cNvGrpSpPr/>
          <p:nvPr/>
        </p:nvGrpSpPr>
        <p:grpSpPr>
          <a:xfrm>
            <a:off x="13767047" y="4533900"/>
            <a:ext cx="3556992" cy="900113"/>
            <a:chOff x="0" y="-19050"/>
            <a:chExt cx="4742657" cy="1200150"/>
          </a:xfrm>
        </p:grpSpPr>
        <p:sp>
          <p:nvSpPr>
            <p:cNvPr id="233" name="Google Shape;233;p6"/>
            <p:cNvSpPr/>
            <p:nvPr/>
          </p:nvSpPr>
          <p:spPr>
            <a:xfrm>
              <a:off x="0" y="0"/>
              <a:ext cx="4742657" cy="1181100"/>
            </a:xfrm>
            <a:custGeom>
              <a:rect b="b" l="l" r="r" t="t"/>
              <a:pathLst>
                <a:path extrusionOk="0" h="1181100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34" name="Google Shape;234;p6"/>
            <p:cNvSpPr txBox="1"/>
            <p:nvPr/>
          </p:nvSpPr>
          <p:spPr>
            <a:xfrm>
              <a:off x="0" y="-19050"/>
              <a:ext cx="4742657" cy="12001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Benchmarking y TQM</a:t>
              </a:r>
              <a:endParaRPr/>
            </a:p>
          </p:txBody>
        </p:sp>
      </p:grpSp>
      <p:grpSp>
        <p:nvGrpSpPr>
          <p:cNvPr id="235" name="Google Shape;235;p6"/>
          <p:cNvGrpSpPr/>
          <p:nvPr/>
        </p:nvGrpSpPr>
        <p:grpSpPr>
          <a:xfrm>
            <a:off x="13767047" y="5653236"/>
            <a:ext cx="3556992" cy="1425179"/>
            <a:chOff x="0" y="-85725"/>
            <a:chExt cx="4742657" cy="1900238"/>
          </a:xfrm>
        </p:grpSpPr>
        <p:sp>
          <p:nvSpPr>
            <p:cNvPr id="236" name="Google Shape;236;p6"/>
            <p:cNvSpPr/>
            <p:nvPr/>
          </p:nvSpPr>
          <p:spPr>
            <a:xfrm>
              <a:off x="0" y="0"/>
              <a:ext cx="4742657" cy="1814513"/>
            </a:xfrm>
            <a:custGeom>
              <a:rect b="b" l="l" r="r" t="t"/>
              <a:pathLst>
                <a:path extrusionOk="0" h="1814513" w="4742657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37" name="Google Shape;237;p6"/>
            <p:cNvSpPr txBox="1"/>
            <p:nvPr/>
          </p:nvSpPr>
          <p:spPr>
            <a:xfrm>
              <a:off x="0" y="-85725"/>
              <a:ext cx="4742657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Promueven la mejora continua y estándares de calidad elevados.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247" name="Google Shape;247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248" name="Google Shape;248;p7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49" name="Google Shape;249;p7"/>
          <p:cNvGrpSpPr/>
          <p:nvPr/>
        </p:nvGrpSpPr>
        <p:grpSpPr>
          <a:xfrm>
            <a:off x="892820" y="1470720"/>
            <a:ext cx="9534079" cy="818703"/>
            <a:chOff x="0" y="-28575"/>
            <a:chExt cx="12712105" cy="1091605"/>
          </a:xfrm>
        </p:grpSpPr>
        <p:sp>
          <p:nvSpPr>
            <p:cNvPr id="250" name="Google Shape;250;p7"/>
            <p:cNvSpPr/>
            <p:nvPr/>
          </p:nvSpPr>
          <p:spPr>
            <a:xfrm>
              <a:off x="0" y="0"/>
              <a:ext cx="12712105" cy="1063030"/>
            </a:xfrm>
            <a:custGeom>
              <a:rect b="b" l="l" r="r" t="t"/>
              <a:pathLst>
                <a:path extrusionOk="0" h="1063030" w="12712105">
                  <a:moveTo>
                    <a:pt x="0" y="0"/>
                  </a:moveTo>
                  <a:lnTo>
                    <a:pt x="12712105" y="0"/>
                  </a:lnTo>
                  <a:lnTo>
                    <a:pt x="12712105" y="1063030"/>
                  </a:lnTo>
                  <a:lnTo>
                    <a:pt x="0" y="10630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1" name="Google Shape;251;p7"/>
            <p:cNvSpPr txBox="1"/>
            <p:nvPr/>
          </p:nvSpPr>
          <p:spPr>
            <a:xfrm>
              <a:off x="0" y="-28575"/>
              <a:ext cx="12712105" cy="10916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999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Procesos de Toma de Decisiones</a:t>
              </a:r>
              <a:endParaRPr/>
            </a:p>
          </p:txBody>
        </p:sp>
      </p:grpSp>
      <p:sp>
        <p:nvSpPr>
          <p:cNvPr descr="preencoded.png" id="252" name="Google Shape;252;p7"/>
          <p:cNvSpPr/>
          <p:nvPr/>
        </p:nvSpPr>
        <p:spPr>
          <a:xfrm>
            <a:off x="892820" y="2672060"/>
            <a:ext cx="1275606" cy="1530698"/>
          </a:xfrm>
          <a:custGeom>
            <a:rect b="b" l="l" r="r" t="t"/>
            <a:pathLst>
              <a:path extrusionOk="0" h="1530698" w="1275606">
                <a:moveTo>
                  <a:pt x="0" y="0"/>
                </a:moveTo>
                <a:lnTo>
                  <a:pt x="1275606" y="0"/>
                </a:lnTo>
                <a:lnTo>
                  <a:pt x="1275606" y="1530698"/>
                </a:lnTo>
                <a:lnTo>
                  <a:pt x="0" y="15306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62" l="0" r="0" t="-61"/>
            </a:stretch>
          </a:blipFill>
          <a:ln>
            <a:noFill/>
          </a:ln>
        </p:spPr>
      </p:sp>
      <p:grpSp>
        <p:nvGrpSpPr>
          <p:cNvPr id="253" name="Google Shape;253;p7"/>
          <p:cNvGrpSpPr/>
          <p:nvPr/>
        </p:nvGrpSpPr>
        <p:grpSpPr>
          <a:xfrm>
            <a:off x="2551062" y="2912864"/>
            <a:ext cx="4112122" cy="412848"/>
            <a:chOff x="0" y="-19050"/>
            <a:chExt cx="5482829" cy="550465"/>
          </a:xfrm>
        </p:grpSpPr>
        <p:sp>
          <p:nvSpPr>
            <p:cNvPr id="254" name="Google Shape;254;p7"/>
            <p:cNvSpPr/>
            <p:nvPr/>
          </p:nvSpPr>
          <p:spPr>
            <a:xfrm>
              <a:off x="0" y="0"/>
              <a:ext cx="5482829" cy="531415"/>
            </a:xfrm>
            <a:custGeom>
              <a:rect b="b" l="l" r="r" t="t"/>
              <a:pathLst>
                <a:path extrusionOk="0" h="531415" w="5482829">
                  <a:moveTo>
                    <a:pt x="0" y="0"/>
                  </a:moveTo>
                  <a:lnTo>
                    <a:pt x="5482829" y="0"/>
                  </a:lnTo>
                  <a:lnTo>
                    <a:pt x="5482829" y="531415"/>
                  </a:lnTo>
                  <a:lnTo>
                    <a:pt x="0" y="531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5" name="Google Shape;255;p7"/>
            <p:cNvSpPr txBox="1"/>
            <p:nvPr/>
          </p:nvSpPr>
          <p:spPr>
            <a:xfrm>
              <a:off x="0" y="-19050"/>
              <a:ext cx="5482828" cy="5504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Identificación del problema</a:t>
              </a:r>
              <a:endParaRPr/>
            </a:p>
          </p:txBody>
        </p:sp>
      </p:grpSp>
      <p:grpSp>
        <p:nvGrpSpPr>
          <p:cNvPr id="256" name="Google Shape;256;p7"/>
          <p:cNvGrpSpPr/>
          <p:nvPr/>
        </p:nvGrpSpPr>
        <p:grpSpPr>
          <a:xfrm>
            <a:off x="2551062" y="3421559"/>
            <a:ext cx="7986118" cy="465236"/>
            <a:chOff x="0" y="-76200"/>
            <a:chExt cx="10648157" cy="620315"/>
          </a:xfrm>
        </p:grpSpPr>
        <p:sp>
          <p:nvSpPr>
            <p:cNvPr id="257" name="Google Shape;257;p7"/>
            <p:cNvSpPr/>
            <p:nvPr/>
          </p:nvSpPr>
          <p:spPr>
            <a:xfrm>
              <a:off x="0" y="0"/>
              <a:ext cx="10648157" cy="544115"/>
            </a:xfrm>
            <a:custGeom>
              <a:rect b="b" l="l" r="r" t="t"/>
              <a:pathLst>
                <a:path extrusionOk="0" h="544115" w="10648157">
                  <a:moveTo>
                    <a:pt x="0" y="0"/>
                  </a:moveTo>
                  <a:lnTo>
                    <a:pt x="10648157" y="0"/>
                  </a:lnTo>
                  <a:lnTo>
                    <a:pt x="10648157" y="544115"/>
                  </a:lnTo>
                  <a:lnTo>
                    <a:pt x="0" y="5441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8" name="Google Shape;258;p7"/>
            <p:cNvSpPr txBox="1"/>
            <p:nvPr/>
          </p:nvSpPr>
          <p:spPr>
            <a:xfrm>
              <a:off x="0" y="-76200"/>
              <a:ext cx="10648157" cy="6203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Definir claramente el problema o la oportunidad que se abordará.</a:t>
              </a:r>
              <a:endParaRPr/>
            </a:p>
          </p:txBody>
        </p:sp>
      </p:grpSp>
      <p:sp>
        <p:nvSpPr>
          <p:cNvPr descr="preencoded.png" id="259" name="Google Shape;259;p7"/>
          <p:cNvSpPr/>
          <p:nvPr/>
        </p:nvSpPr>
        <p:spPr>
          <a:xfrm>
            <a:off x="892820" y="4202757"/>
            <a:ext cx="1275606" cy="1530697"/>
          </a:xfrm>
          <a:custGeom>
            <a:rect b="b" l="l" r="r" t="t"/>
            <a:pathLst>
              <a:path extrusionOk="0" h="1530697" w="1275606">
                <a:moveTo>
                  <a:pt x="0" y="0"/>
                </a:moveTo>
                <a:lnTo>
                  <a:pt x="1275606" y="0"/>
                </a:lnTo>
                <a:lnTo>
                  <a:pt x="1275606" y="1530698"/>
                </a:lnTo>
                <a:lnTo>
                  <a:pt x="0" y="15306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2" l="0" r="0" t="-61"/>
            </a:stretch>
          </a:blipFill>
          <a:ln>
            <a:noFill/>
          </a:ln>
        </p:spPr>
      </p:sp>
      <p:grpSp>
        <p:nvGrpSpPr>
          <p:cNvPr id="260" name="Google Shape;260;p7"/>
          <p:cNvGrpSpPr/>
          <p:nvPr/>
        </p:nvGrpSpPr>
        <p:grpSpPr>
          <a:xfrm>
            <a:off x="2551062" y="4443562"/>
            <a:ext cx="3189089" cy="412848"/>
            <a:chOff x="0" y="-19050"/>
            <a:chExt cx="4252118" cy="550465"/>
          </a:xfrm>
        </p:grpSpPr>
        <p:sp>
          <p:nvSpPr>
            <p:cNvPr id="261" name="Google Shape;261;p7"/>
            <p:cNvSpPr/>
            <p:nvPr/>
          </p:nvSpPr>
          <p:spPr>
            <a:xfrm>
              <a:off x="0" y="0"/>
              <a:ext cx="4252118" cy="531415"/>
            </a:xfrm>
            <a:custGeom>
              <a:rect b="b" l="l" r="r" t="t"/>
              <a:pathLst>
                <a:path extrusionOk="0" h="531415" w="4252118">
                  <a:moveTo>
                    <a:pt x="0" y="0"/>
                  </a:moveTo>
                  <a:lnTo>
                    <a:pt x="4252118" y="0"/>
                  </a:lnTo>
                  <a:lnTo>
                    <a:pt x="4252118" y="531415"/>
                  </a:lnTo>
                  <a:lnTo>
                    <a:pt x="0" y="531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2" name="Google Shape;262;p7"/>
            <p:cNvSpPr txBox="1"/>
            <p:nvPr/>
          </p:nvSpPr>
          <p:spPr>
            <a:xfrm>
              <a:off x="0" y="-19050"/>
              <a:ext cx="4252118" cy="5504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Análisis y evaluación</a:t>
              </a: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2551062" y="4952256"/>
            <a:ext cx="7986118" cy="465236"/>
            <a:chOff x="0" y="-76200"/>
            <a:chExt cx="10648157" cy="620315"/>
          </a:xfrm>
        </p:grpSpPr>
        <p:sp>
          <p:nvSpPr>
            <p:cNvPr id="264" name="Google Shape;264;p7"/>
            <p:cNvSpPr/>
            <p:nvPr/>
          </p:nvSpPr>
          <p:spPr>
            <a:xfrm>
              <a:off x="0" y="0"/>
              <a:ext cx="10648157" cy="544115"/>
            </a:xfrm>
            <a:custGeom>
              <a:rect b="b" l="l" r="r" t="t"/>
              <a:pathLst>
                <a:path extrusionOk="0" h="544115" w="10648157">
                  <a:moveTo>
                    <a:pt x="0" y="0"/>
                  </a:moveTo>
                  <a:lnTo>
                    <a:pt x="10648157" y="0"/>
                  </a:lnTo>
                  <a:lnTo>
                    <a:pt x="10648157" y="544115"/>
                  </a:lnTo>
                  <a:lnTo>
                    <a:pt x="0" y="5441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5" name="Google Shape;265;p7"/>
            <p:cNvSpPr txBox="1"/>
            <p:nvPr/>
          </p:nvSpPr>
          <p:spPr>
            <a:xfrm>
              <a:off x="0" y="-76200"/>
              <a:ext cx="10648157" cy="6203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Recolección y examen de datos confiables para evaluar opciones.</a:t>
              </a:r>
              <a:endParaRPr/>
            </a:p>
          </p:txBody>
        </p:sp>
      </p:grpSp>
      <p:sp>
        <p:nvSpPr>
          <p:cNvPr descr="preencoded.png" id="266" name="Google Shape;266;p7"/>
          <p:cNvSpPr/>
          <p:nvPr/>
        </p:nvSpPr>
        <p:spPr>
          <a:xfrm>
            <a:off x="892820" y="5733455"/>
            <a:ext cx="1275606" cy="1530698"/>
          </a:xfrm>
          <a:custGeom>
            <a:rect b="b" l="l" r="r" t="t"/>
            <a:pathLst>
              <a:path extrusionOk="0" h="1530698" w="1275606">
                <a:moveTo>
                  <a:pt x="0" y="0"/>
                </a:moveTo>
                <a:lnTo>
                  <a:pt x="1275606" y="0"/>
                </a:lnTo>
                <a:lnTo>
                  <a:pt x="1275606" y="1530697"/>
                </a:lnTo>
                <a:lnTo>
                  <a:pt x="0" y="15306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62" l="0" r="0" t="-61"/>
            </a:stretch>
          </a:blipFill>
          <a:ln>
            <a:noFill/>
          </a:ln>
        </p:spPr>
      </p:sp>
      <p:grpSp>
        <p:nvGrpSpPr>
          <p:cNvPr id="267" name="Google Shape;267;p7"/>
          <p:cNvGrpSpPr/>
          <p:nvPr/>
        </p:nvGrpSpPr>
        <p:grpSpPr>
          <a:xfrm>
            <a:off x="2551062" y="5974259"/>
            <a:ext cx="3874889" cy="412848"/>
            <a:chOff x="0" y="-19050"/>
            <a:chExt cx="5166518" cy="550465"/>
          </a:xfrm>
        </p:grpSpPr>
        <p:sp>
          <p:nvSpPr>
            <p:cNvPr id="268" name="Google Shape;268;p7"/>
            <p:cNvSpPr/>
            <p:nvPr/>
          </p:nvSpPr>
          <p:spPr>
            <a:xfrm>
              <a:off x="0" y="0"/>
              <a:ext cx="5166518" cy="531415"/>
            </a:xfrm>
            <a:custGeom>
              <a:rect b="b" l="l" r="r" t="t"/>
              <a:pathLst>
                <a:path extrusionOk="0" h="531415" w="5166518">
                  <a:moveTo>
                    <a:pt x="0" y="0"/>
                  </a:moveTo>
                  <a:lnTo>
                    <a:pt x="5166518" y="0"/>
                  </a:lnTo>
                  <a:lnTo>
                    <a:pt x="5166518" y="531415"/>
                  </a:lnTo>
                  <a:lnTo>
                    <a:pt x="0" y="531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9" name="Google Shape;269;p7"/>
            <p:cNvSpPr txBox="1"/>
            <p:nvPr/>
          </p:nvSpPr>
          <p:spPr>
            <a:xfrm>
              <a:off x="0" y="-19050"/>
              <a:ext cx="5166518" cy="5504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Selección de la alternativa</a:t>
              </a:r>
              <a:endParaRPr/>
            </a:p>
          </p:txBody>
        </p:sp>
      </p:grpSp>
      <p:grpSp>
        <p:nvGrpSpPr>
          <p:cNvPr id="270" name="Google Shape;270;p7"/>
          <p:cNvGrpSpPr/>
          <p:nvPr/>
        </p:nvGrpSpPr>
        <p:grpSpPr>
          <a:xfrm>
            <a:off x="2551062" y="6482954"/>
            <a:ext cx="7986118" cy="465236"/>
            <a:chOff x="0" y="-76200"/>
            <a:chExt cx="10648157" cy="620315"/>
          </a:xfrm>
        </p:grpSpPr>
        <p:sp>
          <p:nvSpPr>
            <p:cNvPr id="271" name="Google Shape;271;p7"/>
            <p:cNvSpPr/>
            <p:nvPr/>
          </p:nvSpPr>
          <p:spPr>
            <a:xfrm>
              <a:off x="0" y="0"/>
              <a:ext cx="10648157" cy="544115"/>
            </a:xfrm>
            <a:custGeom>
              <a:rect b="b" l="l" r="r" t="t"/>
              <a:pathLst>
                <a:path extrusionOk="0" h="544115" w="10648157">
                  <a:moveTo>
                    <a:pt x="0" y="0"/>
                  </a:moveTo>
                  <a:lnTo>
                    <a:pt x="10648157" y="0"/>
                  </a:lnTo>
                  <a:lnTo>
                    <a:pt x="10648157" y="544115"/>
                  </a:lnTo>
                  <a:lnTo>
                    <a:pt x="0" y="5441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72" name="Google Shape;272;p7"/>
            <p:cNvSpPr txBox="1"/>
            <p:nvPr/>
          </p:nvSpPr>
          <p:spPr>
            <a:xfrm>
              <a:off x="0" y="-76200"/>
              <a:ext cx="10648157" cy="6203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Elegir la mejor opción basada en criterios objetivos y estratégicos.</a:t>
              </a:r>
              <a:endParaRPr/>
            </a:p>
          </p:txBody>
        </p:sp>
      </p:grpSp>
      <p:sp>
        <p:nvSpPr>
          <p:cNvPr descr="preencoded.png" id="273" name="Google Shape;273;p7"/>
          <p:cNvSpPr/>
          <p:nvPr/>
        </p:nvSpPr>
        <p:spPr>
          <a:xfrm>
            <a:off x="892820" y="7264153"/>
            <a:ext cx="1275606" cy="1530698"/>
          </a:xfrm>
          <a:custGeom>
            <a:rect b="b" l="l" r="r" t="t"/>
            <a:pathLst>
              <a:path extrusionOk="0" h="1530698" w="1275606">
                <a:moveTo>
                  <a:pt x="0" y="0"/>
                </a:moveTo>
                <a:lnTo>
                  <a:pt x="1275606" y="0"/>
                </a:lnTo>
                <a:lnTo>
                  <a:pt x="1275606" y="1530697"/>
                </a:lnTo>
                <a:lnTo>
                  <a:pt x="0" y="15306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62" l="0" r="0" t="-61"/>
            </a:stretch>
          </a:blipFill>
          <a:ln>
            <a:noFill/>
          </a:ln>
        </p:spPr>
      </p:sp>
      <p:grpSp>
        <p:nvGrpSpPr>
          <p:cNvPr id="274" name="Google Shape;274;p7"/>
          <p:cNvGrpSpPr/>
          <p:nvPr/>
        </p:nvGrpSpPr>
        <p:grpSpPr>
          <a:xfrm>
            <a:off x="2551062" y="7504957"/>
            <a:ext cx="4369445" cy="412848"/>
            <a:chOff x="0" y="-19050"/>
            <a:chExt cx="5825927" cy="550465"/>
          </a:xfrm>
        </p:grpSpPr>
        <p:sp>
          <p:nvSpPr>
            <p:cNvPr id="275" name="Google Shape;275;p7"/>
            <p:cNvSpPr/>
            <p:nvPr/>
          </p:nvSpPr>
          <p:spPr>
            <a:xfrm>
              <a:off x="0" y="0"/>
              <a:ext cx="5825927" cy="531415"/>
            </a:xfrm>
            <a:custGeom>
              <a:rect b="b" l="l" r="r" t="t"/>
              <a:pathLst>
                <a:path extrusionOk="0" h="531415" w="5825927">
                  <a:moveTo>
                    <a:pt x="0" y="0"/>
                  </a:moveTo>
                  <a:lnTo>
                    <a:pt x="5825927" y="0"/>
                  </a:lnTo>
                  <a:lnTo>
                    <a:pt x="5825927" y="531415"/>
                  </a:lnTo>
                  <a:lnTo>
                    <a:pt x="0" y="531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76" name="Google Shape;276;p7"/>
            <p:cNvSpPr txBox="1"/>
            <p:nvPr/>
          </p:nvSpPr>
          <p:spPr>
            <a:xfrm>
              <a:off x="0" y="-19050"/>
              <a:ext cx="5825927" cy="5504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99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Implementación y monitoreo</a:t>
              </a:r>
              <a:endParaRPr/>
            </a:p>
          </p:txBody>
        </p:sp>
      </p:grpSp>
      <p:grpSp>
        <p:nvGrpSpPr>
          <p:cNvPr id="277" name="Google Shape;277;p7"/>
          <p:cNvGrpSpPr/>
          <p:nvPr/>
        </p:nvGrpSpPr>
        <p:grpSpPr>
          <a:xfrm>
            <a:off x="2551062" y="8013650"/>
            <a:ext cx="7986118" cy="465236"/>
            <a:chOff x="0" y="-76200"/>
            <a:chExt cx="10648157" cy="620315"/>
          </a:xfrm>
        </p:grpSpPr>
        <p:sp>
          <p:nvSpPr>
            <p:cNvPr id="278" name="Google Shape;278;p7"/>
            <p:cNvSpPr/>
            <p:nvPr/>
          </p:nvSpPr>
          <p:spPr>
            <a:xfrm>
              <a:off x="0" y="0"/>
              <a:ext cx="10648157" cy="544115"/>
            </a:xfrm>
            <a:custGeom>
              <a:rect b="b" l="l" r="r" t="t"/>
              <a:pathLst>
                <a:path extrusionOk="0" h="544115" w="10648157">
                  <a:moveTo>
                    <a:pt x="0" y="0"/>
                  </a:moveTo>
                  <a:lnTo>
                    <a:pt x="10648157" y="0"/>
                  </a:lnTo>
                  <a:lnTo>
                    <a:pt x="10648157" y="544115"/>
                  </a:lnTo>
                  <a:lnTo>
                    <a:pt x="0" y="5441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79" name="Google Shape;279;p7"/>
            <p:cNvSpPr txBox="1"/>
            <p:nvPr/>
          </p:nvSpPr>
          <p:spPr>
            <a:xfrm>
              <a:off x="0" y="-76200"/>
              <a:ext cx="10648157" cy="6203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Asegurar la ejecución y supervisar resultados para ajustes futuros.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289" name="Google Shape;289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290" name="Google Shape;290;p8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91" name="Google Shape;291;p8"/>
          <p:cNvGrpSpPr/>
          <p:nvPr/>
        </p:nvGrpSpPr>
        <p:grpSpPr>
          <a:xfrm>
            <a:off x="992238" y="1569541"/>
            <a:ext cx="9445526" cy="1793378"/>
            <a:chOff x="0" y="-28575"/>
            <a:chExt cx="12594035" cy="2391172"/>
          </a:xfrm>
        </p:grpSpPr>
        <p:sp>
          <p:nvSpPr>
            <p:cNvPr id="292" name="Google Shape;292;p8"/>
            <p:cNvSpPr/>
            <p:nvPr/>
          </p:nvSpPr>
          <p:spPr>
            <a:xfrm>
              <a:off x="0" y="0"/>
              <a:ext cx="12594035" cy="2362597"/>
            </a:xfrm>
            <a:custGeom>
              <a:rect b="b" l="l" r="r" t="t"/>
              <a:pathLst>
                <a:path extrusionOk="0"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3" name="Google Shape;293;p8"/>
            <p:cNvSpPr txBox="1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7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5562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Business Analytics: Fundamentos</a:t>
              </a:r>
              <a:endParaRPr/>
            </a:p>
          </p:txBody>
        </p:sp>
      </p:grpSp>
      <p:grpSp>
        <p:nvGrpSpPr>
          <p:cNvPr id="294" name="Google Shape;294;p8"/>
          <p:cNvGrpSpPr/>
          <p:nvPr/>
        </p:nvGrpSpPr>
        <p:grpSpPr>
          <a:xfrm>
            <a:off x="987475" y="3783360"/>
            <a:ext cx="647414" cy="647414"/>
            <a:chOff x="0" y="0"/>
            <a:chExt cx="863219" cy="863219"/>
          </a:xfrm>
        </p:grpSpPr>
        <p:sp>
          <p:nvSpPr>
            <p:cNvPr id="295" name="Google Shape;295;p8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8"/>
          <p:cNvGrpSpPr/>
          <p:nvPr/>
        </p:nvGrpSpPr>
        <p:grpSpPr>
          <a:xfrm>
            <a:off x="1913632" y="3871169"/>
            <a:ext cx="3624263" cy="900113"/>
            <a:chOff x="0" y="-19050"/>
            <a:chExt cx="4832350" cy="1200150"/>
          </a:xfrm>
        </p:grpSpPr>
        <p:sp>
          <p:nvSpPr>
            <p:cNvPr id="298" name="Google Shape;298;p8"/>
            <p:cNvSpPr/>
            <p:nvPr/>
          </p:nvSpPr>
          <p:spPr>
            <a:xfrm>
              <a:off x="0" y="0"/>
              <a:ext cx="4832350" cy="1181100"/>
            </a:xfrm>
            <a:custGeom>
              <a:rect b="b" l="l" r="r" t="t"/>
              <a:pathLst>
                <a:path extrusionOk="0" h="1181100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9" name="Google Shape;299;p8"/>
            <p:cNvSpPr txBox="1"/>
            <p:nvPr/>
          </p:nvSpPr>
          <p:spPr>
            <a:xfrm>
              <a:off x="0" y="-19050"/>
              <a:ext cx="4832350" cy="12001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Uso de datos y estadística</a:t>
              </a:r>
              <a:endParaRPr/>
            </a:p>
          </p:txBody>
        </p:sp>
      </p:grpSp>
      <p:grpSp>
        <p:nvGrpSpPr>
          <p:cNvPr id="300" name="Google Shape;300;p8"/>
          <p:cNvGrpSpPr/>
          <p:nvPr/>
        </p:nvGrpSpPr>
        <p:grpSpPr>
          <a:xfrm>
            <a:off x="1913632" y="4877097"/>
            <a:ext cx="3624263" cy="1425179"/>
            <a:chOff x="0" y="-85725"/>
            <a:chExt cx="4832350" cy="1900238"/>
          </a:xfrm>
        </p:grpSpPr>
        <p:sp>
          <p:nvSpPr>
            <p:cNvPr id="301" name="Google Shape;301;p8"/>
            <p:cNvSpPr/>
            <p:nvPr/>
          </p:nvSpPr>
          <p:spPr>
            <a:xfrm>
              <a:off x="0" y="0"/>
              <a:ext cx="4832350" cy="1814513"/>
            </a:xfrm>
            <a:custGeom>
              <a:rect b="b" l="l" r="r" t="t"/>
              <a:pathLst>
                <a:path extrusionOk="0"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2" name="Google Shape;302;p8"/>
            <p:cNvSpPr txBox="1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Se basa en técnicas cuantitativas para extraer conocimiento útil.</a:t>
              </a:r>
              <a:endParaRPr/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5887491" y="3783360"/>
            <a:ext cx="647415" cy="647414"/>
            <a:chOff x="0" y="0"/>
            <a:chExt cx="863219" cy="863219"/>
          </a:xfrm>
        </p:grpSpPr>
        <p:sp>
          <p:nvSpPr>
            <p:cNvPr id="304" name="Google Shape;304;p8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8"/>
          <p:cNvGrpSpPr/>
          <p:nvPr/>
        </p:nvGrpSpPr>
        <p:grpSpPr>
          <a:xfrm>
            <a:off x="6813649" y="3871169"/>
            <a:ext cx="3544044" cy="457199"/>
            <a:chOff x="0" y="-19050"/>
            <a:chExt cx="4725392" cy="609600"/>
          </a:xfrm>
        </p:grpSpPr>
        <p:sp>
          <p:nvSpPr>
            <p:cNvPr id="307" name="Google Shape;307;p8"/>
            <p:cNvSpPr/>
            <p:nvPr/>
          </p:nvSpPr>
          <p:spPr>
            <a:xfrm>
              <a:off x="0" y="0"/>
              <a:ext cx="4725392" cy="590550"/>
            </a:xfrm>
            <a:custGeom>
              <a:rect b="b" l="l" r="r" t="t"/>
              <a:pathLst>
                <a:path extrusionOk="0"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8" name="Google Shape;308;p8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Tipos de análisis</a:t>
              </a:r>
              <a:endParaRPr/>
            </a:p>
          </p:txBody>
        </p:sp>
      </p:grpSp>
      <p:grpSp>
        <p:nvGrpSpPr>
          <p:cNvPr id="309" name="Google Shape;309;p8"/>
          <p:cNvGrpSpPr/>
          <p:nvPr/>
        </p:nvGrpSpPr>
        <p:grpSpPr>
          <a:xfrm>
            <a:off x="6813649" y="4434185"/>
            <a:ext cx="3624262" cy="517923"/>
            <a:chOff x="0" y="-85725"/>
            <a:chExt cx="4832350" cy="690563"/>
          </a:xfrm>
        </p:grpSpPr>
        <p:sp>
          <p:nvSpPr>
            <p:cNvPr id="310" name="Google Shape;310;p8"/>
            <p:cNvSpPr/>
            <p:nvPr/>
          </p:nvSpPr>
          <p:spPr>
            <a:xfrm>
              <a:off x="0" y="0"/>
              <a:ext cx="4832350" cy="604838"/>
            </a:xfrm>
            <a:custGeom>
              <a:rect b="b" l="l" r="r" t="t"/>
              <a:pathLst>
                <a:path extrusionOk="0" h="604838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1" name="Google Shape;311;p8"/>
            <p:cNvSpPr txBox="1"/>
            <p:nvPr/>
          </p:nvSpPr>
          <p:spPr>
            <a:xfrm>
              <a:off x="0" y="-85725"/>
              <a:ext cx="4832350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Descriptivo: qué pasó</a:t>
              </a:r>
              <a:endParaRPr/>
            </a:p>
          </p:txBody>
        </p:sp>
      </p:grpSp>
      <p:grpSp>
        <p:nvGrpSpPr>
          <p:cNvPr id="312" name="Google Shape;312;p8"/>
          <p:cNvGrpSpPr/>
          <p:nvPr/>
        </p:nvGrpSpPr>
        <p:grpSpPr>
          <a:xfrm>
            <a:off x="6813649" y="4986932"/>
            <a:ext cx="3624262" cy="517923"/>
            <a:chOff x="0" y="-85725"/>
            <a:chExt cx="4832350" cy="690563"/>
          </a:xfrm>
        </p:grpSpPr>
        <p:sp>
          <p:nvSpPr>
            <p:cNvPr id="313" name="Google Shape;313;p8"/>
            <p:cNvSpPr/>
            <p:nvPr/>
          </p:nvSpPr>
          <p:spPr>
            <a:xfrm>
              <a:off x="0" y="0"/>
              <a:ext cx="4832350" cy="604838"/>
            </a:xfrm>
            <a:custGeom>
              <a:rect b="b" l="l" r="r" t="t"/>
              <a:pathLst>
                <a:path extrusionOk="0" h="604838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4" name="Google Shape;314;p8"/>
            <p:cNvSpPr txBox="1"/>
            <p:nvPr/>
          </p:nvSpPr>
          <p:spPr>
            <a:xfrm>
              <a:off x="0" y="-85725"/>
              <a:ext cx="4832350" cy="690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Predictivo: qué pasará</a:t>
              </a:r>
              <a:endParaRPr/>
            </a:p>
          </p:txBody>
        </p:sp>
      </p:grpSp>
      <p:grpSp>
        <p:nvGrpSpPr>
          <p:cNvPr id="315" name="Google Shape;315;p8"/>
          <p:cNvGrpSpPr/>
          <p:nvPr/>
        </p:nvGrpSpPr>
        <p:grpSpPr>
          <a:xfrm>
            <a:off x="6813649" y="5539680"/>
            <a:ext cx="3624262" cy="971550"/>
            <a:chOff x="0" y="-85725"/>
            <a:chExt cx="4832350" cy="1295400"/>
          </a:xfrm>
        </p:grpSpPr>
        <p:sp>
          <p:nvSpPr>
            <p:cNvPr id="316" name="Google Shape;316;p8"/>
            <p:cNvSpPr/>
            <p:nvPr/>
          </p:nvSpPr>
          <p:spPr>
            <a:xfrm>
              <a:off x="0" y="0"/>
              <a:ext cx="4832350" cy="1209675"/>
            </a:xfrm>
            <a:custGeom>
              <a:rect b="b" l="l" r="r" t="t"/>
              <a:pathLst>
                <a:path extrusionOk="0"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7" name="Google Shape;317;p8"/>
            <p:cNvSpPr txBox="1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164951" lvl="1" marL="329902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Clr>
                  <a:srgbClr val="2B2E3C"/>
                </a:buClr>
                <a:buSzPts val="2187"/>
                <a:buFont typeface="Arial"/>
                <a:buChar char="•"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Prescriptivo: qué debe hacerse</a:t>
              </a:r>
              <a:endParaRPr/>
            </a:p>
          </p:txBody>
        </p:sp>
      </p:grpSp>
      <p:grpSp>
        <p:nvGrpSpPr>
          <p:cNvPr id="318" name="Google Shape;318;p8"/>
          <p:cNvGrpSpPr/>
          <p:nvPr/>
        </p:nvGrpSpPr>
        <p:grpSpPr>
          <a:xfrm>
            <a:off x="987475" y="7073504"/>
            <a:ext cx="647414" cy="647414"/>
            <a:chOff x="0" y="0"/>
            <a:chExt cx="863219" cy="863219"/>
          </a:xfrm>
        </p:grpSpPr>
        <p:sp>
          <p:nvSpPr>
            <p:cNvPr id="319" name="Google Shape;319;p8"/>
            <p:cNvSpPr/>
            <p:nvPr/>
          </p:nvSpPr>
          <p:spPr>
            <a:xfrm>
              <a:off x="6350" y="6350"/>
              <a:ext cx="850519" cy="850519"/>
            </a:xfrm>
            <a:custGeom>
              <a:rect b="b" l="l" r="r" t="t"/>
              <a:pathLst>
                <a:path extrusionOk="0"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0" y="0"/>
              <a:ext cx="863219" cy="863219"/>
            </a:xfrm>
            <a:custGeom>
              <a:rect b="b" l="l" r="r" t="t"/>
              <a:pathLst>
                <a:path extrusionOk="0"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8"/>
          <p:cNvGrpSpPr/>
          <p:nvPr/>
        </p:nvGrpSpPr>
        <p:grpSpPr>
          <a:xfrm>
            <a:off x="1913632" y="7161312"/>
            <a:ext cx="3818781" cy="457199"/>
            <a:chOff x="0" y="-19050"/>
            <a:chExt cx="5091708" cy="609600"/>
          </a:xfrm>
        </p:grpSpPr>
        <p:sp>
          <p:nvSpPr>
            <p:cNvPr id="322" name="Google Shape;322;p8"/>
            <p:cNvSpPr/>
            <p:nvPr/>
          </p:nvSpPr>
          <p:spPr>
            <a:xfrm>
              <a:off x="0" y="0"/>
              <a:ext cx="5091708" cy="590550"/>
            </a:xfrm>
            <a:custGeom>
              <a:rect b="b" l="l" r="r" t="t"/>
              <a:pathLst>
                <a:path extrusionOk="0" h="590550" w="5091708">
                  <a:moveTo>
                    <a:pt x="0" y="0"/>
                  </a:moveTo>
                  <a:lnTo>
                    <a:pt x="5091708" y="0"/>
                  </a:lnTo>
                  <a:lnTo>
                    <a:pt x="509170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3" name="Google Shape;323;p8"/>
            <p:cNvSpPr txBox="1"/>
            <p:nvPr/>
          </p:nvSpPr>
          <p:spPr>
            <a:xfrm>
              <a:off x="0" y="-19050"/>
              <a:ext cx="5091708" cy="6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98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50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Beneficios estratégicos</a:t>
              </a:r>
              <a:endParaRPr/>
            </a:p>
          </p:txBody>
        </p:sp>
      </p:grpSp>
      <p:grpSp>
        <p:nvGrpSpPr>
          <p:cNvPr id="324" name="Google Shape;324;p8"/>
          <p:cNvGrpSpPr/>
          <p:nvPr/>
        </p:nvGrpSpPr>
        <p:grpSpPr>
          <a:xfrm>
            <a:off x="1913632" y="7724328"/>
            <a:ext cx="8524132" cy="971550"/>
            <a:chOff x="0" y="-85725"/>
            <a:chExt cx="11365509" cy="1295400"/>
          </a:xfrm>
        </p:grpSpPr>
        <p:sp>
          <p:nvSpPr>
            <p:cNvPr id="325" name="Google Shape;325;p8"/>
            <p:cNvSpPr/>
            <p:nvPr/>
          </p:nvSpPr>
          <p:spPr>
            <a:xfrm>
              <a:off x="0" y="0"/>
              <a:ext cx="11365509" cy="1209675"/>
            </a:xfrm>
            <a:custGeom>
              <a:rect b="b" l="l" r="r" t="t"/>
              <a:pathLst>
                <a:path extrusionOk="0" h="1209675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6" name="Google Shape;326;p8"/>
            <p:cNvSpPr txBox="1"/>
            <p:nvPr/>
          </p:nvSpPr>
          <p:spPr>
            <a:xfrm>
              <a:off x="0" y="-85725"/>
              <a:ext cx="11365508" cy="129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7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8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Mejora la competitividad mediante decisiones apoyadas en evidencias.</a:t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ABCB6"/>
          </a:solidFill>
          <a:ln>
            <a:noFill/>
          </a:ln>
        </p:spPr>
      </p:sp>
      <p:sp>
        <p:nvSpPr>
          <p:cNvPr id="336" name="Google Shape;336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FF8F0"/>
          </a:solidFill>
          <a:ln>
            <a:noFill/>
          </a:ln>
        </p:spPr>
      </p:sp>
      <p:sp>
        <p:nvSpPr>
          <p:cNvPr descr="preencoded.png" id="337" name="Google Shape;337;p9"/>
          <p:cNvSpPr/>
          <p:nvPr/>
        </p:nvSpPr>
        <p:spPr>
          <a:xfrm>
            <a:off x="0" y="0"/>
            <a:ext cx="6858000" cy="10288191"/>
          </a:xfrm>
          <a:custGeom>
            <a:rect b="b" l="l" r="r" t="t"/>
            <a:pathLst>
              <a:path extrusionOk="0" h="10288191" w="6858000">
                <a:moveTo>
                  <a:pt x="0" y="0"/>
                </a:moveTo>
                <a:lnTo>
                  <a:pt x="6858000" y="0"/>
                </a:lnTo>
                <a:lnTo>
                  <a:pt x="6858000" y="10288191"/>
                </a:lnTo>
                <a:lnTo>
                  <a:pt x="0" y="102881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4" r="-3" t="0"/>
            </a:stretch>
          </a:blipFill>
          <a:ln>
            <a:noFill/>
          </a:ln>
        </p:spPr>
      </p:sp>
      <p:grpSp>
        <p:nvGrpSpPr>
          <p:cNvPr id="338" name="Google Shape;338;p9"/>
          <p:cNvGrpSpPr/>
          <p:nvPr/>
        </p:nvGrpSpPr>
        <p:grpSpPr>
          <a:xfrm>
            <a:off x="7737574" y="676870"/>
            <a:ext cx="9670852" cy="1585019"/>
            <a:chOff x="0" y="-19050"/>
            <a:chExt cx="12894469" cy="2113360"/>
          </a:xfrm>
        </p:grpSpPr>
        <p:sp>
          <p:nvSpPr>
            <p:cNvPr id="339" name="Google Shape;339;p9"/>
            <p:cNvSpPr/>
            <p:nvPr/>
          </p:nvSpPr>
          <p:spPr>
            <a:xfrm>
              <a:off x="0" y="0"/>
              <a:ext cx="12894469" cy="2094310"/>
            </a:xfrm>
            <a:custGeom>
              <a:rect b="b" l="l" r="r" t="t"/>
              <a:pathLst>
                <a:path extrusionOk="0" h="2094310" w="12894469">
                  <a:moveTo>
                    <a:pt x="0" y="0"/>
                  </a:moveTo>
                  <a:lnTo>
                    <a:pt x="12894469" y="0"/>
                  </a:lnTo>
                  <a:lnTo>
                    <a:pt x="12894469" y="2094310"/>
                  </a:lnTo>
                  <a:lnTo>
                    <a:pt x="0" y="20943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0" name="Google Shape;340;p9"/>
            <p:cNvSpPr txBox="1"/>
            <p:nvPr/>
          </p:nvSpPr>
          <p:spPr>
            <a:xfrm>
              <a:off x="0" y="-19050"/>
              <a:ext cx="12894468" cy="2113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406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937" u="none" cap="none" strike="noStrike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Herramientas de Análisis Empresarial</a:t>
              </a:r>
              <a:endParaRPr/>
            </a:p>
          </p:txBody>
        </p:sp>
      </p:grpSp>
      <p:sp>
        <p:nvSpPr>
          <p:cNvPr descr="preencoded.png" id="341" name="Google Shape;341;p9"/>
          <p:cNvSpPr/>
          <p:nvPr/>
        </p:nvSpPr>
        <p:spPr>
          <a:xfrm>
            <a:off x="7737574" y="2638871"/>
            <a:ext cx="628352" cy="628352"/>
          </a:xfrm>
          <a:custGeom>
            <a:rect b="b" l="l" r="r" t="t"/>
            <a:pathLst>
              <a:path extrusionOk="0" h="628352" w="628352">
                <a:moveTo>
                  <a:pt x="0" y="0"/>
                </a:moveTo>
                <a:lnTo>
                  <a:pt x="628352" y="0"/>
                </a:lnTo>
                <a:lnTo>
                  <a:pt x="628352" y="628353"/>
                </a:lnTo>
                <a:lnTo>
                  <a:pt x="0" y="6283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2" name="Google Shape;342;p9"/>
          <p:cNvGrpSpPr/>
          <p:nvPr/>
        </p:nvGrpSpPr>
        <p:grpSpPr>
          <a:xfrm>
            <a:off x="7737574" y="3504158"/>
            <a:ext cx="3014067" cy="406897"/>
            <a:chOff x="0" y="-19050"/>
            <a:chExt cx="4018757" cy="542528"/>
          </a:xfrm>
        </p:grpSpPr>
        <p:sp>
          <p:nvSpPr>
            <p:cNvPr id="343" name="Google Shape;343;p9"/>
            <p:cNvSpPr/>
            <p:nvPr/>
          </p:nvSpPr>
          <p:spPr>
            <a:xfrm>
              <a:off x="0" y="0"/>
              <a:ext cx="4018757" cy="523478"/>
            </a:xfrm>
            <a:custGeom>
              <a:rect b="b" l="l" r="r" t="t"/>
              <a:pathLst>
                <a:path extrusionOk="0" h="523478" w="4018757">
                  <a:moveTo>
                    <a:pt x="0" y="0"/>
                  </a:moveTo>
                  <a:lnTo>
                    <a:pt x="4018757" y="0"/>
                  </a:lnTo>
                  <a:lnTo>
                    <a:pt x="4018757" y="523478"/>
                  </a:lnTo>
                  <a:lnTo>
                    <a:pt x="0" y="523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4" name="Google Shape;344;p9"/>
            <p:cNvSpPr txBox="1"/>
            <p:nvPr/>
          </p:nvSpPr>
          <p:spPr>
            <a:xfrm>
              <a:off x="0" y="-19050"/>
              <a:ext cx="4018757" cy="5425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64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7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Power BI y Tableau</a:t>
              </a: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7737574" y="3997523"/>
            <a:ext cx="3014067" cy="1270695"/>
            <a:chOff x="0" y="-85725"/>
            <a:chExt cx="4018757" cy="1694260"/>
          </a:xfrm>
        </p:grpSpPr>
        <p:sp>
          <p:nvSpPr>
            <p:cNvPr id="346" name="Google Shape;346;p9"/>
            <p:cNvSpPr/>
            <p:nvPr/>
          </p:nvSpPr>
          <p:spPr>
            <a:xfrm>
              <a:off x="0" y="0"/>
              <a:ext cx="4018757" cy="1608535"/>
            </a:xfrm>
            <a:custGeom>
              <a:rect b="b" l="l" r="r" t="t"/>
              <a:pathLst>
                <a:path extrusionOk="0" h="1608535" w="4018757">
                  <a:moveTo>
                    <a:pt x="0" y="0"/>
                  </a:moveTo>
                  <a:lnTo>
                    <a:pt x="4018757" y="0"/>
                  </a:lnTo>
                  <a:lnTo>
                    <a:pt x="4018757" y="1608535"/>
                  </a:lnTo>
                  <a:lnTo>
                    <a:pt x="0" y="16085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7" name="Google Shape;347;p9"/>
            <p:cNvSpPr txBox="1"/>
            <p:nvPr/>
          </p:nvSpPr>
          <p:spPr>
            <a:xfrm>
              <a:off x="0" y="-85725"/>
              <a:ext cx="4018757" cy="16942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33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93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Visualización avanzada para interpretar datos complejos.</a:t>
              </a:r>
              <a:endParaRPr/>
            </a:p>
          </p:txBody>
        </p:sp>
      </p:grpSp>
      <p:sp>
        <p:nvSpPr>
          <p:cNvPr descr="preencoded.png" id="348" name="Google Shape;348;p9"/>
          <p:cNvSpPr/>
          <p:nvPr/>
        </p:nvSpPr>
        <p:spPr>
          <a:xfrm>
            <a:off x="11065817" y="2638871"/>
            <a:ext cx="628352" cy="628352"/>
          </a:xfrm>
          <a:custGeom>
            <a:rect b="b" l="l" r="r" t="t"/>
            <a:pathLst>
              <a:path extrusionOk="0" h="628352" w="628352">
                <a:moveTo>
                  <a:pt x="0" y="0"/>
                </a:moveTo>
                <a:lnTo>
                  <a:pt x="628353" y="0"/>
                </a:lnTo>
                <a:lnTo>
                  <a:pt x="628353" y="628353"/>
                </a:lnTo>
                <a:lnTo>
                  <a:pt x="0" y="6283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9" name="Google Shape;349;p9"/>
          <p:cNvGrpSpPr/>
          <p:nvPr/>
        </p:nvGrpSpPr>
        <p:grpSpPr>
          <a:xfrm>
            <a:off x="11065817" y="3504158"/>
            <a:ext cx="3014216" cy="406897"/>
            <a:chOff x="0" y="-19050"/>
            <a:chExt cx="4018955" cy="542528"/>
          </a:xfrm>
        </p:grpSpPr>
        <p:sp>
          <p:nvSpPr>
            <p:cNvPr id="350" name="Google Shape;350;p9"/>
            <p:cNvSpPr/>
            <p:nvPr/>
          </p:nvSpPr>
          <p:spPr>
            <a:xfrm>
              <a:off x="0" y="0"/>
              <a:ext cx="4018955" cy="523478"/>
            </a:xfrm>
            <a:custGeom>
              <a:rect b="b" l="l" r="r" t="t"/>
              <a:pathLst>
                <a:path extrusionOk="0" h="523478" w="4018955">
                  <a:moveTo>
                    <a:pt x="0" y="0"/>
                  </a:moveTo>
                  <a:lnTo>
                    <a:pt x="4018955" y="0"/>
                  </a:lnTo>
                  <a:lnTo>
                    <a:pt x="4018955" y="523478"/>
                  </a:lnTo>
                  <a:lnTo>
                    <a:pt x="0" y="523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1" name="Google Shape;351;p9"/>
            <p:cNvSpPr txBox="1"/>
            <p:nvPr/>
          </p:nvSpPr>
          <p:spPr>
            <a:xfrm>
              <a:off x="0" y="-19050"/>
              <a:ext cx="4018955" cy="5425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64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7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Big Data</a:t>
              </a:r>
              <a:endParaRPr/>
            </a:p>
          </p:txBody>
        </p:sp>
      </p:grpSp>
      <p:grpSp>
        <p:nvGrpSpPr>
          <p:cNvPr id="352" name="Google Shape;352;p9"/>
          <p:cNvGrpSpPr/>
          <p:nvPr/>
        </p:nvGrpSpPr>
        <p:grpSpPr>
          <a:xfrm>
            <a:off x="11065817" y="3997523"/>
            <a:ext cx="3014216" cy="2074962"/>
            <a:chOff x="0" y="-85725"/>
            <a:chExt cx="4018955" cy="2766615"/>
          </a:xfrm>
        </p:grpSpPr>
        <p:sp>
          <p:nvSpPr>
            <p:cNvPr id="353" name="Google Shape;353;p9"/>
            <p:cNvSpPr/>
            <p:nvPr/>
          </p:nvSpPr>
          <p:spPr>
            <a:xfrm>
              <a:off x="0" y="0"/>
              <a:ext cx="4018955" cy="2680890"/>
            </a:xfrm>
            <a:custGeom>
              <a:rect b="b" l="l" r="r" t="t"/>
              <a:pathLst>
                <a:path extrusionOk="0" h="2680890" w="4018955">
                  <a:moveTo>
                    <a:pt x="0" y="0"/>
                  </a:moveTo>
                  <a:lnTo>
                    <a:pt x="4018955" y="0"/>
                  </a:lnTo>
                  <a:lnTo>
                    <a:pt x="4018955" y="2680890"/>
                  </a:lnTo>
                  <a:lnTo>
                    <a:pt x="0" y="26808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4" name="Google Shape;354;p9"/>
            <p:cNvSpPr txBox="1"/>
            <p:nvPr/>
          </p:nvSpPr>
          <p:spPr>
            <a:xfrm>
              <a:off x="0" y="-85725"/>
              <a:ext cx="4018955" cy="2766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33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93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Plataformas que manejan grandes volúmenes de información en tiempo real.</a:t>
              </a:r>
              <a:endParaRPr/>
            </a:p>
          </p:txBody>
        </p:sp>
      </p:grpSp>
      <p:sp>
        <p:nvSpPr>
          <p:cNvPr descr="preencoded.png" id="355" name="Google Shape;355;p9"/>
          <p:cNvSpPr/>
          <p:nvPr/>
        </p:nvSpPr>
        <p:spPr>
          <a:xfrm>
            <a:off x="14394210" y="2638871"/>
            <a:ext cx="628352" cy="628352"/>
          </a:xfrm>
          <a:custGeom>
            <a:rect b="b" l="l" r="r" t="t"/>
            <a:pathLst>
              <a:path extrusionOk="0" h="628352" w="628352">
                <a:moveTo>
                  <a:pt x="0" y="0"/>
                </a:moveTo>
                <a:lnTo>
                  <a:pt x="628352" y="0"/>
                </a:lnTo>
                <a:lnTo>
                  <a:pt x="628352" y="628353"/>
                </a:lnTo>
                <a:lnTo>
                  <a:pt x="0" y="6283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56" name="Google Shape;356;p9"/>
          <p:cNvGrpSpPr/>
          <p:nvPr/>
        </p:nvGrpSpPr>
        <p:grpSpPr>
          <a:xfrm>
            <a:off x="14394210" y="3504159"/>
            <a:ext cx="3014216" cy="799504"/>
            <a:chOff x="0" y="-19050"/>
            <a:chExt cx="4018955" cy="1066007"/>
          </a:xfrm>
        </p:grpSpPr>
        <p:sp>
          <p:nvSpPr>
            <p:cNvPr id="357" name="Google Shape;357;p9"/>
            <p:cNvSpPr/>
            <p:nvPr/>
          </p:nvSpPr>
          <p:spPr>
            <a:xfrm>
              <a:off x="0" y="0"/>
              <a:ext cx="4018955" cy="1046957"/>
            </a:xfrm>
            <a:custGeom>
              <a:rect b="b" l="l" r="r" t="t"/>
              <a:pathLst>
                <a:path extrusionOk="0" h="1046957" w="4018955">
                  <a:moveTo>
                    <a:pt x="0" y="0"/>
                  </a:moveTo>
                  <a:lnTo>
                    <a:pt x="4018955" y="0"/>
                  </a:lnTo>
                  <a:lnTo>
                    <a:pt x="4018955" y="1046957"/>
                  </a:lnTo>
                  <a:lnTo>
                    <a:pt x="0" y="10469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8" name="Google Shape;358;p9"/>
            <p:cNvSpPr txBox="1"/>
            <p:nvPr/>
          </p:nvSpPr>
          <p:spPr>
            <a:xfrm>
              <a:off x="0" y="-19050"/>
              <a:ext cx="4018955" cy="10660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64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7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Inteligencia Artificial</a:t>
              </a:r>
              <a:endParaRPr/>
            </a:p>
          </p:txBody>
        </p:sp>
      </p:grpSp>
      <p:grpSp>
        <p:nvGrpSpPr>
          <p:cNvPr id="359" name="Google Shape;359;p9"/>
          <p:cNvGrpSpPr/>
          <p:nvPr/>
        </p:nvGrpSpPr>
        <p:grpSpPr>
          <a:xfrm>
            <a:off x="14394210" y="4390132"/>
            <a:ext cx="3014216" cy="1270695"/>
            <a:chOff x="0" y="-85725"/>
            <a:chExt cx="4018955" cy="1694260"/>
          </a:xfrm>
        </p:grpSpPr>
        <p:sp>
          <p:nvSpPr>
            <p:cNvPr id="360" name="Google Shape;360;p9"/>
            <p:cNvSpPr/>
            <p:nvPr/>
          </p:nvSpPr>
          <p:spPr>
            <a:xfrm>
              <a:off x="0" y="0"/>
              <a:ext cx="4018955" cy="1608535"/>
            </a:xfrm>
            <a:custGeom>
              <a:rect b="b" l="l" r="r" t="t"/>
              <a:pathLst>
                <a:path extrusionOk="0" h="1608535" w="4018955">
                  <a:moveTo>
                    <a:pt x="0" y="0"/>
                  </a:moveTo>
                  <a:lnTo>
                    <a:pt x="4018955" y="0"/>
                  </a:lnTo>
                  <a:lnTo>
                    <a:pt x="4018955" y="1608535"/>
                  </a:lnTo>
                  <a:lnTo>
                    <a:pt x="0" y="16085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1" name="Google Shape;361;p9"/>
            <p:cNvSpPr txBox="1"/>
            <p:nvPr/>
          </p:nvSpPr>
          <p:spPr>
            <a:xfrm>
              <a:off x="0" y="-85725"/>
              <a:ext cx="4018955" cy="16942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33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93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Modelos predictivos y automatización inteligente.</a:t>
              </a:r>
              <a:endParaRPr/>
            </a:p>
          </p:txBody>
        </p:sp>
      </p:grpSp>
      <p:sp>
        <p:nvSpPr>
          <p:cNvPr descr="preencoded.png" id="362" name="Google Shape;362;p9"/>
          <p:cNvSpPr/>
          <p:nvPr/>
        </p:nvSpPr>
        <p:spPr>
          <a:xfrm>
            <a:off x="7737574" y="6575077"/>
            <a:ext cx="628352" cy="628352"/>
          </a:xfrm>
          <a:custGeom>
            <a:rect b="b" l="l" r="r" t="t"/>
            <a:pathLst>
              <a:path extrusionOk="0" h="628352" w="628352">
                <a:moveTo>
                  <a:pt x="0" y="0"/>
                </a:moveTo>
                <a:lnTo>
                  <a:pt x="628352" y="0"/>
                </a:lnTo>
                <a:lnTo>
                  <a:pt x="628352" y="628353"/>
                </a:lnTo>
                <a:lnTo>
                  <a:pt x="0" y="6283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63" name="Google Shape;363;p9"/>
          <p:cNvGrpSpPr/>
          <p:nvPr/>
        </p:nvGrpSpPr>
        <p:grpSpPr>
          <a:xfrm>
            <a:off x="7737574" y="7440366"/>
            <a:ext cx="3014067" cy="799504"/>
            <a:chOff x="0" y="-19050"/>
            <a:chExt cx="4018757" cy="1066007"/>
          </a:xfrm>
        </p:grpSpPr>
        <p:sp>
          <p:nvSpPr>
            <p:cNvPr id="364" name="Google Shape;364;p9"/>
            <p:cNvSpPr/>
            <p:nvPr/>
          </p:nvSpPr>
          <p:spPr>
            <a:xfrm>
              <a:off x="0" y="0"/>
              <a:ext cx="4018757" cy="1046957"/>
            </a:xfrm>
            <a:custGeom>
              <a:rect b="b" l="l" r="r" t="t"/>
              <a:pathLst>
                <a:path extrusionOk="0" h="1046957" w="4018757">
                  <a:moveTo>
                    <a:pt x="0" y="0"/>
                  </a:moveTo>
                  <a:lnTo>
                    <a:pt x="4018757" y="0"/>
                  </a:lnTo>
                  <a:lnTo>
                    <a:pt x="4018757" y="1046957"/>
                  </a:lnTo>
                  <a:lnTo>
                    <a:pt x="0" y="10469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5" name="Google Shape;365;p9"/>
            <p:cNvSpPr txBox="1"/>
            <p:nvPr/>
          </p:nvSpPr>
          <p:spPr>
            <a:xfrm>
              <a:off x="0" y="-19050"/>
              <a:ext cx="4018757" cy="10660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64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7" u="none" cap="none" strike="noStrike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Procesamiento en tiempo real</a:t>
              </a:r>
              <a:endParaRPr/>
            </a:p>
          </p:txBody>
        </p:sp>
      </p:grpSp>
      <p:grpSp>
        <p:nvGrpSpPr>
          <p:cNvPr id="366" name="Google Shape;366;p9"/>
          <p:cNvGrpSpPr/>
          <p:nvPr/>
        </p:nvGrpSpPr>
        <p:grpSpPr>
          <a:xfrm>
            <a:off x="7737574" y="8326338"/>
            <a:ext cx="3014067" cy="1270695"/>
            <a:chOff x="0" y="-85725"/>
            <a:chExt cx="4018757" cy="1694260"/>
          </a:xfrm>
        </p:grpSpPr>
        <p:sp>
          <p:nvSpPr>
            <p:cNvPr id="367" name="Google Shape;367;p9"/>
            <p:cNvSpPr/>
            <p:nvPr/>
          </p:nvSpPr>
          <p:spPr>
            <a:xfrm>
              <a:off x="0" y="0"/>
              <a:ext cx="4018757" cy="1608535"/>
            </a:xfrm>
            <a:custGeom>
              <a:rect b="b" l="l" r="r" t="t"/>
              <a:pathLst>
                <a:path extrusionOk="0" h="1608535" w="4018757">
                  <a:moveTo>
                    <a:pt x="0" y="0"/>
                  </a:moveTo>
                  <a:lnTo>
                    <a:pt x="4018757" y="0"/>
                  </a:lnTo>
                  <a:lnTo>
                    <a:pt x="4018757" y="1608535"/>
                  </a:lnTo>
                  <a:lnTo>
                    <a:pt x="0" y="16085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68" name="Google Shape;368;p9"/>
            <p:cNvSpPr txBox="1"/>
            <p:nvPr/>
          </p:nvSpPr>
          <p:spPr>
            <a:xfrm>
              <a:off x="0" y="-85725"/>
              <a:ext cx="4018757" cy="16942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133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937" u="none" cap="none" strike="noStrike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Permite respuestas rápidas y dinámicas ante cambios operativos.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